
<file path=[Content_Types].xml><?xml version="1.0" encoding="utf-8"?>
<Types xmlns="http://schemas.openxmlformats.org/package/2006/content-types">
  <Default Extension="bin" ContentType="image/unknown"/>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352" r:id="rId3"/>
    <p:sldId id="353" r:id="rId4"/>
    <p:sldId id="361" r:id="rId5"/>
    <p:sldId id="354" r:id="rId6"/>
    <p:sldId id="377" r:id="rId7"/>
    <p:sldId id="258" r:id="rId8"/>
    <p:sldId id="378" r:id="rId9"/>
    <p:sldId id="379" r:id="rId10"/>
    <p:sldId id="259" r:id="rId11"/>
    <p:sldId id="380" r:id="rId12"/>
    <p:sldId id="261" r:id="rId13"/>
    <p:sldId id="381" r:id="rId14"/>
    <p:sldId id="382" r:id="rId15"/>
    <p:sldId id="356" r:id="rId16"/>
    <p:sldId id="260" r:id="rId17"/>
    <p:sldId id="270" r:id="rId18"/>
    <p:sldId id="262" r:id="rId19"/>
    <p:sldId id="266" r:id="rId20"/>
    <p:sldId id="267" r:id="rId21"/>
    <p:sldId id="388" r:id="rId22"/>
    <p:sldId id="383" r:id="rId23"/>
    <p:sldId id="271" r:id="rId24"/>
    <p:sldId id="272" r:id="rId25"/>
    <p:sldId id="357" r:id="rId26"/>
    <p:sldId id="280" r:id="rId27"/>
    <p:sldId id="281" r:id="rId28"/>
    <p:sldId id="282" r:id="rId29"/>
    <p:sldId id="283" r:id="rId30"/>
    <p:sldId id="285" r:id="rId31"/>
    <p:sldId id="384" r:id="rId32"/>
    <p:sldId id="376" r:id="rId33"/>
    <p:sldId id="358" r:id="rId34"/>
    <p:sldId id="386" r:id="rId35"/>
    <p:sldId id="387" r:id="rId36"/>
    <p:sldId id="268" r:id="rId37"/>
    <p:sldId id="362" r:id="rId38"/>
    <p:sldId id="274" r:id="rId39"/>
    <p:sldId id="269" r:id="rId40"/>
    <p:sldId id="275" r:id="rId41"/>
    <p:sldId id="363" r:id="rId42"/>
    <p:sldId id="385" r:id="rId43"/>
    <p:sldId id="277" r:id="rId44"/>
    <p:sldId id="278" r:id="rId45"/>
    <p:sldId id="276" r:id="rId46"/>
    <p:sldId id="365" r:id="rId47"/>
    <p:sldId id="366" r:id="rId48"/>
    <p:sldId id="3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47" autoAdjust="0"/>
  </p:normalViewPr>
  <p:slideViewPr>
    <p:cSldViewPr snapToGrid="0">
      <p:cViewPr varScale="1">
        <p:scale>
          <a:sx n="48" d="100"/>
          <a:sy n="48" d="100"/>
        </p:scale>
        <p:origin x="29"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264B-3CCB-4964-B3A5-80BDA7F09B5A}"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3610B-53DB-49DD-BBDC-20A49CD095C3}" type="slidenum">
              <a:rPr lang="en-US" smtClean="0"/>
              <a:t>‹#›</a:t>
            </a:fld>
            <a:endParaRPr lang="en-US"/>
          </a:p>
        </p:txBody>
      </p:sp>
    </p:spTree>
    <p:extLst>
      <p:ext uri="{BB962C8B-B14F-4D97-AF65-F5344CB8AC3E}">
        <p14:creationId xmlns:p14="http://schemas.microsoft.com/office/powerpoint/2010/main" val="373270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2023 Standards – Physical Science Force F1 (Newton’s Laws)</a:t>
            </a:r>
          </a:p>
        </p:txBody>
      </p:sp>
      <p:sp>
        <p:nvSpPr>
          <p:cNvPr id="4" name="Slide Number Placeholder 3"/>
          <p:cNvSpPr>
            <a:spLocks noGrp="1"/>
          </p:cNvSpPr>
          <p:nvPr>
            <p:ph type="sldNum" sz="quarter" idx="5"/>
          </p:nvPr>
        </p:nvSpPr>
        <p:spPr/>
        <p:txBody>
          <a:bodyPr/>
          <a:lstStyle/>
          <a:p>
            <a:fld id="{4773610B-53DB-49DD-BBDC-20A49CD095C3}" type="slidenum">
              <a:rPr lang="en-US" smtClean="0"/>
              <a:t>1</a:t>
            </a:fld>
            <a:endParaRPr lang="en-US"/>
          </a:p>
        </p:txBody>
      </p:sp>
    </p:spTree>
    <p:extLst>
      <p:ext uri="{BB962C8B-B14F-4D97-AF65-F5344CB8AC3E}">
        <p14:creationId xmlns:p14="http://schemas.microsoft.com/office/powerpoint/2010/main" val="328064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3. 4</a:t>
            </a:r>
            <a:r>
              <a:rPr lang="en-US" baseline="0" dirty="0"/>
              <a:t> N, 4 N</a:t>
            </a:r>
          </a:p>
          <a:p>
            <a:r>
              <a:rPr lang="en-US" baseline="0" dirty="0"/>
              <a:t>4. 3 N, 3 N</a:t>
            </a:r>
          </a:p>
          <a:p>
            <a:r>
              <a:rPr lang="en-US" baseline="0" dirty="0"/>
              <a:t>5. No (there is some friction involved in the spring scales and that can cause unequal force readings)</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11</a:t>
            </a:fld>
            <a:endParaRPr lang="en-US"/>
          </a:p>
        </p:txBody>
      </p:sp>
    </p:spTree>
    <p:extLst>
      <p:ext uri="{BB962C8B-B14F-4D97-AF65-F5344CB8AC3E}">
        <p14:creationId xmlns:p14="http://schemas.microsoft.com/office/powerpoint/2010/main" val="141855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12</a:t>
            </a:fld>
            <a:endParaRPr lang="en-US"/>
          </a:p>
        </p:txBody>
      </p:sp>
    </p:spTree>
    <p:extLst>
      <p:ext uri="{BB962C8B-B14F-4D97-AF65-F5344CB8AC3E}">
        <p14:creationId xmlns:p14="http://schemas.microsoft.com/office/powerpoint/2010/main" val="142388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𝐹</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1500</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𝑁</m:t>
                      </m:r>
                      <m:r>
                        <a:rPr lang="en-US" sz="1200" b="0"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100</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𝑘𝑔</m:t>
                          </m:r>
                        </m:e>
                      </m:d>
                      <m:r>
                        <a:rPr lang="en-US" sz="1200" b="0" i="1" kern="1200">
                          <a:solidFill>
                            <a:schemeClr val="tx1"/>
                          </a:solidFill>
                          <a:effectLst/>
                          <a:latin typeface="Cambria Math"/>
                          <a:ea typeface="+mn-ea"/>
                          <a:cs typeface="+mn-cs"/>
                        </a:rPr>
                        <m:t>𝑎</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𝑎</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15</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𝑚</m:t>
                      </m:r>
                      <m:r>
                        <a:rPr lang="en-US" sz="1200" b="0"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oMath>
                  </m:oMathPara>
                </a14:m>
                <a:endParaRPr lang="en-US" sz="1200" b="0" kern="1200" dirty="0">
                  <a:solidFill>
                    <a:schemeClr val="tx1"/>
                  </a:solidFill>
                  <a:effectLst/>
                  <a:latin typeface="+mn-lt"/>
                  <a:ea typeface="+mn-ea"/>
                  <a:cs typeface="+mn-cs"/>
                </a:endParaRPr>
              </a:p>
              <a:p>
                <a:endParaRPr lang="en-US" b="0" dirty="0"/>
              </a:p>
              <a:p>
                <a:r>
                  <a:rPr lang="en-US" b="0" dirty="0"/>
                  <a:t>1500 N (Newton’s 3</a:t>
                </a:r>
                <a:r>
                  <a:rPr lang="en-US" b="0" baseline="30000" dirty="0"/>
                  <a:t>rd</a:t>
                </a:r>
                <a:r>
                  <a:rPr lang="en-US" b="0" dirty="0"/>
                  <a:t> Law)</a:t>
                </a:r>
              </a:p>
              <a:p>
                <a:endParaRPr lang="en-US" b="0" dirty="0"/>
              </a:p>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𝐹</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1500</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𝑁</m:t>
                      </m:r>
                      <m:r>
                        <a:rPr lang="en-US" sz="1200" b="0"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75</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𝑘𝑔</m:t>
                          </m:r>
                        </m:e>
                      </m:d>
                      <m:r>
                        <a:rPr lang="en-US" sz="1200" b="0" i="1" kern="1200">
                          <a:solidFill>
                            <a:schemeClr val="tx1"/>
                          </a:solidFill>
                          <a:effectLst/>
                          <a:latin typeface="Cambria Math"/>
                          <a:ea typeface="+mn-ea"/>
                          <a:cs typeface="+mn-cs"/>
                        </a:rPr>
                        <m:t>𝑎</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𝑎</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20</m:t>
                      </m:r>
                      <m:r>
                        <a:rPr lang="en-US" sz="1200" b="0"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𝑚</m:t>
                      </m:r>
                      <m:r>
                        <a:rPr lang="en-US" sz="1200" b="0"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oMath>
                  </m:oMathPara>
                </a14:m>
                <a:endParaRPr lang="en-US" sz="1200" b="0" kern="1200" dirty="0">
                  <a:solidFill>
                    <a:schemeClr val="tx1"/>
                  </a:solidFill>
                  <a:effectLst/>
                  <a:latin typeface="+mn-lt"/>
                  <a:ea typeface="+mn-ea"/>
                  <a:cs typeface="+mn-cs"/>
                </a:endParaRPr>
              </a:p>
              <a:p>
                <a:endParaRPr lang="en-US" b="0" dirty="0"/>
              </a:p>
            </p:txBody>
          </p:sp>
        </mc:Choice>
        <mc:Fallback xmlns="">
          <p:sp>
            <p:nvSpPr>
              <p:cNvPr id="3" name="Notes Placeholder 2"/>
              <p:cNvSpPr>
                <a:spLocks noGrp="1"/>
              </p:cNvSpPr>
              <p:nvPr>
                <p:ph type="body" idx="1"/>
              </p:nvPr>
            </p:nvSpPr>
            <p:spPr/>
            <p:txBody>
              <a:bodyPr/>
              <a:lstStyle/>
              <a:p>
                <a:r>
                  <a:rPr lang="en-US" sz="1200" b="1" i="0" kern="1200" smtClean="0">
                    <a:solidFill>
                      <a:schemeClr val="tx1"/>
                    </a:solidFill>
                    <a:effectLst/>
                    <a:latin typeface="+mn-lt"/>
                    <a:ea typeface="+mn-ea"/>
                    <a:cs typeface="+mn-cs"/>
                  </a:rPr>
                  <a:t>𝑭</a:t>
                </a:r>
                <a:r>
                  <a:rPr lang="en-US" sz="1200" b="1" i="0" kern="1200">
                    <a:solidFill>
                      <a:schemeClr val="tx1"/>
                    </a:solidFill>
                    <a:effectLst/>
                    <a:latin typeface="+mn-lt"/>
                    <a:ea typeface="+mn-ea"/>
                    <a:cs typeface="+mn-cs"/>
                  </a:rPr>
                  <a:t>=𝒎𝒂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𝟏𝟓𝟎𝟎 𝑵=(𝟏𝟎𝟎 𝒌𝒈)𝒂→𝒂=𝟏𝟓 𝒎/𝒔^𝟐</a:t>
                </a:r>
                <a:endParaRPr lang="en-US" sz="1200" b="1" kern="1200" dirty="0">
                  <a:solidFill>
                    <a:schemeClr val="tx1"/>
                  </a:solidFill>
                  <a:effectLst/>
                  <a:latin typeface="+mn-lt"/>
                  <a:ea typeface="+mn-ea"/>
                  <a:cs typeface="+mn-cs"/>
                </a:endParaRPr>
              </a:p>
              <a:p>
                <a:endParaRPr lang="en-US" dirty="0" smtClean="0"/>
              </a:p>
              <a:p>
                <a:r>
                  <a:rPr lang="en-US" dirty="0" smtClean="0"/>
                  <a:t>1500 N (Newton’s 3</a:t>
                </a:r>
                <a:r>
                  <a:rPr lang="en-US" baseline="30000" dirty="0" smtClean="0"/>
                  <a:t>rd</a:t>
                </a:r>
                <a:r>
                  <a:rPr lang="en-US" dirty="0" smtClean="0"/>
                  <a:t> Law)</a:t>
                </a:r>
              </a:p>
              <a:p>
                <a:endParaRPr lang="en-US" dirty="0" smtClean="0"/>
              </a:p>
              <a:p>
                <a:r>
                  <a:rPr lang="en-US" sz="1200" b="1" i="0" kern="1200" smtClean="0">
                    <a:solidFill>
                      <a:schemeClr val="tx1"/>
                    </a:solidFill>
                    <a:effectLst/>
                    <a:latin typeface="+mn-lt"/>
                    <a:ea typeface="+mn-ea"/>
                    <a:cs typeface="+mn-cs"/>
                  </a:rPr>
                  <a:t>𝑭</a:t>
                </a:r>
                <a:r>
                  <a:rPr lang="en-US" sz="1200" b="1" i="0" kern="1200">
                    <a:solidFill>
                      <a:schemeClr val="tx1"/>
                    </a:solidFill>
                    <a:effectLst/>
                    <a:latin typeface="+mn-lt"/>
                    <a:ea typeface="+mn-ea"/>
                    <a:cs typeface="+mn-cs"/>
                  </a:rPr>
                  <a:t>=𝒎𝒂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𝟏𝟓𝟎𝟎 𝑵=(𝟕𝟓 𝒌𝒈)𝒂→𝒂=𝟐𝟎 𝒎/𝒔^𝟐</a:t>
                </a:r>
                <a:endParaRPr lang="en-US" sz="1200" b="1"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13</a:t>
            </a:fld>
            <a:endParaRPr lang="en-US"/>
          </a:p>
        </p:txBody>
      </p:sp>
    </p:spTree>
    <p:extLst>
      <p:ext uri="{BB962C8B-B14F-4D97-AF65-F5344CB8AC3E}">
        <p14:creationId xmlns:p14="http://schemas.microsoft.com/office/powerpoint/2010/main" val="164016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𝑣</m:t>
                      </m:r>
                      <m:r>
                        <a:rPr lang="en-US" sz="1200" b="0" i="1" kern="1200" smtClean="0">
                          <a:solidFill>
                            <a:schemeClr val="tx1"/>
                          </a:solidFill>
                          <a:effectLst/>
                          <a:latin typeface="Cambria Math"/>
                          <a:ea typeface="+mn-ea"/>
                          <a:cs typeface="+mn-cs"/>
                        </a:rPr>
                        <m:t>=</m:t>
                      </m:r>
                      <m:r>
                        <a:rPr lang="en-US" sz="1200" b="0" i="1" kern="1200" smtClean="0">
                          <a:solidFill>
                            <a:schemeClr val="tx1"/>
                          </a:solidFill>
                          <a:effectLst/>
                          <a:latin typeface="Cambria Math" panose="02040503050406030204" pitchFamily="18" charset="0"/>
                          <a:ea typeface="+mn-ea"/>
                          <a:cs typeface="+mn-cs"/>
                        </a:rPr>
                        <m:t>𝑎𝑡</m:t>
                      </m:r>
                      <m:r>
                        <a:rPr lang="en-US" sz="1200" b="0" i="1" kern="1200" smtClean="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𝑣</m:t>
                          </m:r>
                        </m:e>
                        <m:sub>
                          <m:r>
                            <a:rPr lang="en-US" sz="1200" b="0" i="1" kern="1200">
                              <a:solidFill>
                                <a:schemeClr val="tx1"/>
                              </a:solidFill>
                              <a:effectLst/>
                              <a:latin typeface="Cambria Math"/>
                              <a:ea typeface="+mn-ea"/>
                              <a:cs typeface="+mn-cs"/>
                            </a:rPr>
                            <m:t>0</m:t>
                          </m:r>
                        </m:sub>
                      </m:sSub>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67</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r>
                            <a:rPr lang="en-US" sz="1200" b="0" i="1" kern="1200">
                              <a:solidFill>
                                <a:schemeClr val="tx1"/>
                              </a:solidFill>
                              <a:effectLst/>
                              <a:latin typeface="Cambria Math"/>
                              <a:ea typeface="+mn-ea"/>
                              <a:cs typeface="+mn-cs"/>
                            </a:rPr>
                            <m:t>𝑠</m:t>
                          </m:r>
                        </m:den>
                      </m:f>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𝑎</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1×1</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0</m:t>
                              </m:r>
                            </m:e>
                            <m:sup>
                              <m:r>
                                <a:rPr lang="en-US" sz="1200" b="0" i="1" kern="1200">
                                  <a:solidFill>
                                    <a:schemeClr val="tx1"/>
                                  </a:solidFill>
                                  <a:effectLst/>
                                  <a:latin typeface="Cambria Math"/>
                                  <a:ea typeface="+mn-ea"/>
                                  <a:cs typeface="+mn-cs"/>
                                </a:rPr>
                                <m:t>−3</m:t>
                              </m:r>
                            </m:sup>
                          </m:sSup>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𝑠</m:t>
                          </m:r>
                        </m:e>
                      </m:d>
                      <m:r>
                        <a:rPr lang="en-US" sz="1200" b="0" i="1" kern="1200" smtClean="0">
                          <a:solidFill>
                            <a:schemeClr val="tx1"/>
                          </a:solidFill>
                          <a:effectLst/>
                          <a:latin typeface="Cambria Math" panose="02040503050406030204" pitchFamily="18" charset="0"/>
                          <a:ea typeface="+mn-ea"/>
                          <a:cs typeface="+mn-cs"/>
                        </a:rPr>
                        <m:t>+0</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67000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den>
                      </m:f>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𝐹</m:t>
                      </m:r>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𝐹</m:t>
                      </m:r>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0.046 </m:t>
                          </m:r>
                          <m:r>
                            <a:rPr lang="en-US" sz="1200" b="0" i="1" kern="1200">
                              <a:solidFill>
                                <a:schemeClr val="tx1"/>
                              </a:solidFill>
                              <a:effectLst/>
                              <a:latin typeface="Cambria Math"/>
                              <a:ea typeface="+mn-ea"/>
                              <a:cs typeface="+mn-cs"/>
                            </a:rPr>
                            <m:t>𝑘𝑔</m:t>
                          </m:r>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67000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den>
                          </m:f>
                        </m:e>
                      </m:d>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𝐹</m:t>
                      </m:r>
                      <m:r>
                        <a:rPr lang="en-US" sz="1200" b="0" i="1" kern="1200">
                          <a:solidFill>
                            <a:schemeClr val="tx1"/>
                          </a:solidFill>
                          <a:effectLst/>
                          <a:latin typeface="Cambria Math"/>
                          <a:ea typeface="+mn-ea"/>
                          <a:cs typeface="+mn-cs"/>
                        </a:rPr>
                        <m:t>=3082 </m:t>
                      </m:r>
                      <m:r>
                        <a:rPr lang="en-US" sz="1200" b="0" i="1" kern="1200">
                          <a:solidFill>
                            <a:schemeClr val="tx1"/>
                          </a:solidFill>
                          <a:effectLst/>
                          <a:latin typeface="Cambria Math"/>
                          <a:ea typeface="+mn-ea"/>
                          <a:cs typeface="+mn-cs"/>
                        </a:rPr>
                        <m:t>𝑁</m:t>
                      </m:r>
                    </m:oMath>
                  </m:oMathPara>
                </a14:m>
                <a:endParaRPr lang="en-US"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1" i="0" kern="1200" smtClean="0">
                    <a:solidFill>
                      <a:schemeClr val="tx1"/>
                    </a:solidFill>
                    <a:effectLst/>
                    <a:latin typeface="+mn-lt"/>
                    <a:ea typeface="+mn-ea"/>
                    <a:cs typeface="+mn-cs"/>
                  </a:rPr>
                  <a:t>𝒗=</a:t>
                </a:r>
                <a:r>
                  <a:rPr lang="en-US" sz="1200" b="1" i="0" kern="1200">
                    <a:solidFill>
                      <a:schemeClr val="tx1"/>
                    </a:solidFill>
                    <a:effectLst/>
                    <a:latin typeface="+mn-lt"/>
                    <a:ea typeface="+mn-ea"/>
                    <a:cs typeface="+mn-cs"/>
                  </a:rPr>
                  <a:t>𝒗_𝟎+𝒂𝒕</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𝟔𝟕 𝒎/𝒔=𝟎+𝒂(𝟏×𝟏𝟎^(−𝟑)  𝒔)</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𝟔𝟕𝟎𝟎𝟎 𝒎/𝒔^𝟐 =𝒂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𝑭=(𝟎.𝟎𝟒𝟔 𝒌𝒈)(𝟔𝟕𝟎𝟎𝟎 𝒎/𝒔^𝟐 )</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𝑭=𝟑𝟎𝟖𝟐 𝑵</a:t>
                </a:r>
                <a:endParaRPr lang="en-US" sz="1200" b="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14</a:t>
            </a:fld>
            <a:endParaRPr lang="en-US"/>
          </a:p>
        </p:txBody>
      </p:sp>
    </p:spTree>
    <p:extLst>
      <p:ext uri="{BB962C8B-B14F-4D97-AF65-F5344CB8AC3E}">
        <p14:creationId xmlns:p14="http://schemas.microsoft.com/office/powerpoint/2010/main" val="164016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4.1-4.2</a:t>
            </a:r>
          </a:p>
          <a:p>
            <a:r>
              <a:rPr lang="en-US" dirty="0"/>
              <a:t>OpenStax College Physics 2e 4.3-4.5</a:t>
            </a:r>
          </a:p>
        </p:txBody>
      </p:sp>
      <p:sp>
        <p:nvSpPr>
          <p:cNvPr id="4" name="Slide Number Placeholder 3"/>
          <p:cNvSpPr>
            <a:spLocks noGrp="1"/>
          </p:cNvSpPr>
          <p:nvPr>
            <p:ph type="sldNum" sz="quarter" idx="5"/>
          </p:nvPr>
        </p:nvSpPr>
        <p:spPr/>
        <p:txBody>
          <a:bodyPr/>
          <a:lstStyle/>
          <a:p>
            <a:fld id="{4773610B-53DB-49DD-BBDC-20A49CD095C3}" type="slidenum">
              <a:rPr lang="en-US" smtClean="0"/>
              <a:t>15</a:t>
            </a:fld>
            <a:endParaRPr lang="en-US"/>
          </a:p>
        </p:txBody>
      </p:sp>
    </p:spTree>
    <p:extLst>
      <p:ext uri="{BB962C8B-B14F-4D97-AF65-F5344CB8AC3E}">
        <p14:creationId xmlns:p14="http://schemas.microsoft.com/office/powerpoint/2010/main" val="323091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16</a:t>
            </a:fld>
            <a:endParaRPr lang="en-US"/>
          </a:p>
        </p:txBody>
      </p:sp>
    </p:spTree>
    <p:extLst>
      <p:ext uri="{BB962C8B-B14F-4D97-AF65-F5344CB8AC3E}">
        <p14:creationId xmlns:p14="http://schemas.microsoft.com/office/powerpoint/2010/main" val="53682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17</a:t>
            </a:fld>
            <a:endParaRPr lang="en-US"/>
          </a:p>
        </p:txBody>
      </p:sp>
    </p:spTree>
    <p:extLst>
      <p:ext uri="{BB962C8B-B14F-4D97-AF65-F5344CB8AC3E}">
        <p14:creationId xmlns:p14="http://schemas.microsoft.com/office/powerpoint/2010/main" val="197254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18</a:t>
            </a:fld>
            <a:endParaRPr lang="en-US"/>
          </a:p>
        </p:txBody>
      </p:sp>
    </p:spTree>
    <p:extLst>
      <p:ext uri="{BB962C8B-B14F-4D97-AF65-F5344CB8AC3E}">
        <p14:creationId xmlns:p14="http://schemas.microsoft.com/office/powerpoint/2010/main" val="250493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19</a:t>
            </a:fld>
            <a:endParaRPr lang="en-US"/>
          </a:p>
        </p:txBody>
      </p:sp>
    </p:spTree>
    <p:extLst>
      <p:ext uri="{BB962C8B-B14F-4D97-AF65-F5344CB8AC3E}">
        <p14:creationId xmlns:p14="http://schemas.microsoft.com/office/powerpoint/2010/main" val="376632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20</a:t>
            </a:fld>
            <a:endParaRPr lang="en-US"/>
          </a:p>
        </p:txBody>
      </p:sp>
    </p:spTree>
    <p:extLst>
      <p:ext uri="{BB962C8B-B14F-4D97-AF65-F5344CB8AC3E}">
        <p14:creationId xmlns:p14="http://schemas.microsoft.com/office/powerpoint/2010/main" val="343378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𝑚𝑔</m:t>
                      </m:r>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=196 </m:t>
                      </m:r>
                      <m:r>
                        <a:rPr lang="en-US" b="0" i="1" smtClean="0">
                          <a:latin typeface="Cambria Math" panose="02040503050406030204" pitchFamily="18" charset="0"/>
                        </a:rPr>
                        <m:t>𝑁</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𝑚𝑔</m:t>
                      </m:r>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=490 </m:t>
                      </m:r>
                      <m:r>
                        <a:rPr lang="en-US" b="0" i="1" smtClean="0">
                          <a:latin typeface="Cambria Math" panose="02040503050406030204" pitchFamily="18" charset="0"/>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𝐹=𝑚𝑎</a:t>
                </a:r>
                <a:endParaRPr lang="en-US" b="0" dirty="0"/>
              </a:p>
              <a:p>
                <a:r>
                  <a:rPr lang="en-US" b="0" i="0">
                    <a:latin typeface="Cambria Math" panose="02040503050406030204" pitchFamily="18" charset="0"/>
                  </a:rPr>
                  <a:t>𝐹_𝑁−𝑚𝑔=0</a:t>
                </a:r>
                <a:endParaRPr lang="en-US" b="0" dirty="0"/>
              </a:p>
              <a:p>
                <a:r>
                  <a:rPr lang="en-US" b="0" i="0">
                    <a:latin typeface="Cambria Math" panose="02040503050406030204" pitchFamily="18" charset="0"/>
                  </a:rPr>
                  <a:t>𝐹_𝑁−(20 𝑘𝑔)(9.8 𝑚/𝑠^2 )=0</a:t>
                </a:r>
                <a:endParaRPr lang="en-US" b="0" dirty="0"/>
              </a:p>
              <a:p>
                <a:r>
                  <a:rPr lang="en-US" b="0" i="0">
                    <a:latin typeface="Cambria Math" panose="02040503050406030204" pitchFamily="18" charset="0"/>
                  </a:rPr>
                  <a:t>𝐹_𝑁=196 𝑁</a:t>
                </a:r>
                <a:endParaRPr lang="en-US" b="0" dirty="0"/>
              </a:p>
              <a:p>
                <a:endParaRPr lang="en-US" dirty="0"/>
              </a:p>
              <a:p>
                <a:r>
                  <a:rPr lang="en-US" b="0" i="0">
                    <a:latin typeface="Cambria Math" panose="02040503050406030204" pitchFamily="18" charset="0"/>
                  </a:rPr>
                  <a:t>𝐹=𝑚𝑎</a:t>
                </a:r>
                <a:endParaRPr lang="en-US" b="0" dirty="0"/>
              </a:p>
              <a:p>
                <a:r>
                  <a:rPr lang="en-US" b="0" i="0">
                    <a:latin typeface="Cambria Math" panose="02040503050406030204" pitchFamily="18" charset="0"/>
                  </a:rPr>
                  <a:t>𝐹_𝑁−𝑚𝑔=0</a:t>
                </a:r>
                <a:endParaRPr lang="en-US" b="0" dirty="0"/>
              </a:p>
              <a:p>
                <a:r>
                  <a:rPr lang="en-US" b="0" i="0">
                    <a:latin typeface="Cambria Math" panose="02040503050406030204" pitchFamily="18" charset="0"/>
                  </a:rPr>
                  <a:t>𝐹_𝑁−(50 𝑘𝑔)(9.8 𝑚/𝑠^2 )=0</a:t>
                </a:r>
                <a:endParaRPr lang="en-US" b="0" dirty="0"/>
              </a:p>
              <a:p>
                <a:r>
                  <a:rPr lang="en-US" b="0" i="0">
                    <a:latin typeface="Cambria Math" panose="02040503050406030204" pitchFamily="18" charset="0"/>
                  </a:rPr>
                  <a:t>𝐹_𝑁=490 𝑁</a:t>
                </a:r>
                <a:endParaRPr lang="en-US" dirty="0"/>
              </a:p>
            </p:txBody>
          </p:sp>
        </mc:Fallback>
      </mc:AlternateContent>
      <p:sp>
        <p:nvSpPr>
          <p:cNvPr id="4" name="Slide Number Placeholder 3"/>
          <p:cNvSpPr>
            <a:spLocks noGrp="1"/>
          </p:cNvSpPr>
          <p:nvPr>
            <p:ph type="sldNum" sz="quarter" idx="5"/>
          </p:nvPr>
        </p:nvSpPr>
        <p:spPr/>
        <p:txBody>
          <a:bodyPr/>
          <a:lstStyle/>
          <a:p>
            <a:fld id="{4773610B-53DB-49DD-BBDC-20A49CD095C3}" type="slidenum">
              <a:rPr lang="en-US" smtClean="0"/>
              <a:t>21</a:t>
            </a:fld>
            <a:endParaRPr lang="en-US"/>
          </a:p>
        </p:txBody>
      </p:sp>
    </p:spTree>
    <p:extLst>
      <p:ext uri="{BB962C8B-B14F-4D97-AF65-F5344CB8AC3E}">
        <p14:creationId xmlns:p14="http://schemas.microsoft.com/office/powerpoint/2010/main" val="167211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More</a:t>
            </a:r>
          </a:p>
          <a:p>
            <a:r>
              <a:rPr lang="en-US" dirty="0"/>
              <a:t>4. Less</a:t>
            </a:r>
          </a:p>
          <a:p>
            <a:r>
              <a:rPr lang="en-US" dirty="0"/>
              <a:t>5.</a:t>
            </a:r>
            <a:r>
              <a:rPr lang="en-US" baseline="0" dirty="0"/>
              <a:t> larger; smaller</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22</a:t>
            </a:fld>
            <a:endParaRPr lang="en-US"/>
          </a:p>
        </p:txBody>
      </p:sp>
    </p:spTree>
    <p:extLst>
      <p:ext uri="{BB962C8B-B14F-4D97-AF65-F5344CB8AC3E}">
        <p14:creationId xmlns:p14="http://schemas.microsoft.com/office/powerpoint/2010/main" val="1031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374F70-9C33-48EE-B9A2-1A89FC3619EA}" type="slidenum">
              <a:rPr lang="en-US" sz="1200" smtClean="0"/>
              <a:pPr eaLnBrk="1" hangingPunct="1"/>
              <a:t>23</a:t>
            </a:fld>
            <a:endParaRPr lang="en-US" sz="1200"/>
          </a:p>
        </p:txBody>
      </p:sp>
      <p:sp>
        <p:nvSpPr>
          <p:cNvPr id="13824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3824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Draw </a:t>
                </a:r>
                <a:r>
                  <a:rPr lang="en-US" dirty="0" err="1"/>
                  <a:t>freebody</a:t>
                </a:r>
                <a:r>
                  <a:rPr lang="en-US" dirty="0"/>
                  <a:t> diagram and solve</a:t>
                </a:r>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−2.25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oMath>
                  </m:oMathPara>
                </a14:m>
                <a:endParaRPr lang="en-US" b="0" dirty="0"/>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=15.1 </m:t>
                      </m:r>
                      <m:r>
                        <a:rPr lang="en-US" b="0" i="1" smtClean="0">
                          <a:latin typeface="Cambria Math"/>
                        </a:rPr>
                        <m:t>𝑁</m:t>
                      </m:r>
                    </m:oMath>
                  </m:oMathPara>
                </a14:m>
                <a:endParaRPr lang="en-US" dirty="0"/>
              </a:p>
            </p:txBody>
          </p:sp>
        </mc:Choice>
        <mc:Fallback xmlns="">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Draw </a:t>
                </a:r>
                <a:r>
                  <a:rPr lang="en-US" dirty="0" err="1" smtClean="0"/>
                  <a:t>freebody</a:t>
                </a:r>
                <a:r>
                  <a:rPr lang="en-US" dirty="0" smtClean="0"/>
                  <a:t> diagram and </a:t>
                </a:r>
                <a:r>
                  <a:rPr lang="en-US" dirty="0" smtClean="0"/>
                  <a:t>solve</a:t>
                </a:r>
              </a:p>
              <a:p>
                <a:pPr eaLnBrk="1" hangingPunct="1"/>
                <a:r>
                  <a:rPr lang="en-US" b="0" i="0" smtClean="0">
                    <a:latin typeface="Cambria Math"/>
                  </a:rPr>
                  <a:t>𝐹_𝑛𝑒𝑡=𝐹_𝑁−𝑤=𝑚𝑎</a:t>
                </a:r>
                <a:endParaRPr lang="en-US" b="0" dirty="0" smtClean="0"/>
              </a:p>
              <a:p>
                <a:pPr eaLnBrk="1" hangingPunct="1"/>
                <a:r>
                  <a:rPr lang="en-US" b="0" i="0" smtClean="0">
                    <a:latin typeface="Cambria Math"/>
                  </a:rPr>
                  <a:t>𝐹_𝑁−(2 𝑘𝑔)(9.8 𝑚/𝑠^2 )=(2 𝑘𝑔)(−2.25 𝑚/𝑠^2 )</a:t>
                </a:r>
                <a:endParaRPr lang="en-US" b="0" dirty="0" smtClean="0"/>
              </a:p>
              <a:p>
                <a:pPr eaLnBrk="1" hangingPunct="1"/>
                <a:r>
                  <a:rPr lang="en-US" b="0" i="0" smtClean="0">
                    <a:latin typeface="Cambria Math"/>
                  </a:rPr>
                  <a:t>𝐹_𝑁=15.1 𝑁</a:t>
                </a:r>
                <a:endParaRPr lang="en-US" dirty="0" smtClean="0"/>
              </a:p>
            </p:txBody>
          </p:sp>
        </mc:Fallback>
      </mc:AlternateContent>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1" smtClean="0">
                          <a:latin typeface="Cambria Math"/>
                        </a:rPr>
                        <m:t>=</m:t>
                      </m:r>
                      <m:r>
                        <a:rPr lang="en-US" b="0" i="1" smtClean="0">
                          <a:latin typeface="Cambria Math"/>
                        </a:rPr>
                        <m:t>𝑤</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20°</m:t>
                          </m:r>
                        </m:e>
                      </m:func>
                      <m:r>
                        <a:rPr lang="en-US" b="0" i="1" smtClean="0">
                          <a:latin typeface="Cambria Math"/>
                        </a:rPr>
                        <m:t>=47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0" smtClean="0">
                          <a:latin typeface="Cambria Math"/>
                        </a:rPr>
                        <m:t>=47 </m:t>
                      </m:r>
                      <m:r>
                        <m:rPr>
                          <m:sty m:val="p"/>
                        </m:rPr>
                        <a:rPr lang="en-US" b="0" i="0" smtClean="0">
                          <a:latin typeface="Cambria Math"/>
                        </a:rPr>
                        <m:t>N</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𝑤_⊥=𝑤⋅cos⁡〖20°〗=47 𝑁</a:t>
                </a:r>
                <a:endParaRPr lang="en-US" b="0" dirty="0" smtClean="0"/>
              </a:p>
              <a:p>
                <a:r>
                  <a:rPr lang="en-US" b="0" i="0" smtClean="0">
                    <a:latin typeface="Cambria Math"/>
                  </a:rPr>
                  <a:t>𝐹_𝑁−𝑤_⊥=𝑚𝑎=0</a:t>
                </a:r>
                <a:endParaRPr lang="en-US" b="0" dirty="0" smtClean="0"/>
              </a:p>
              <a:p>
                <a:r>
                  <a:rPr lang="en-US" b="0" i="0" smtClean="0">
                    <a:latin typeface="Cambria Math"/>
                  </a:rPr>
                  <a:t>𝐹_𝑁=𝑤_⊥=47 N</a:t>
                </a:r>
                <a:endParaRPr lang="en-US" b="0" dirty="0" smtClean="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24</a:t>
            </a:fld>
            <a:endParaRPr lang="en-US"/>
          </a:p>
        </p:txBody>
      </p:sp>
    </p:spTree>
    <p:extLst>
      <p:ext uri="{BB962C8B-B14F-4D97-AF65-F5344CB8AC3E}">
        <p14:creationId xmlns:p14="http://schemas.microsoft.com/office/powerpoint/2010/main" val="1504139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5.1</a:t>
            </a:r>
          </a:p>
        </p:txBody>
      </p:sp>
      <p:sp>
        <p:nvSpPr>
          <p:cNvPr id="4" name="Slide Number Placeholder 3"/>
          <p:cNvSpPr>
            <a:spLocks noGrp="1"/>
          </p:cNvSpPr>
          <p:nvPr>
            <p:ph type="sldNum" sz="quarter" idx="5"/>
          </p:nvPr>
        </p:nvSpPr>
        <p:spPr/>
        <p:txBody>
          <a:bodyPr/>
          <a:lstStyle/>
          <a:p>
            <a:fld id="{4773610B-53DB-49DD-BBDC-20A49CD095C3}" type="slidenum">
              <a:rPr lang="en-US" smtClean="0"/>
              <a:t>25</a:t>
            </a:fld>
            <a:endParaRPr lang="en-US"/>
          </a:p>
        </p:txBody>
      </p:sp>
    </p:spTree>
    <p:extLst>
      <p:ext uri="{BB962C8B-B14F-4D97-AF65-F5344CB8AC3E}">
        <p14:creationId xmlns:p14="http://schemas.microsoft.com/office/powerpoint/2010/main" val="228949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26</a:t>
            </a:fld>
            <a:endParaRPr lang="en-US"/>
          </a:p>
        </p:txBody>
      </p:sp>
    </p:spTree>
    <p:extLst>
      <p:ext uri="{BB962C8B-B14F-4D97-AF65-F5344CB8AC3E}">
        <p14:creationId xmlns:p14="http://schemas.microsoft.com/office/powerpoint/2010/main" val="847153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27</a:t>
            </a:fld>
            <a:endParaRPr lang="en-US"/>
          </a:p>
        </p:txBody>
      </p:sp>
    </p:spTree>
    <p:extLst>
      <p:ext uri="{BB962C8B-B14F-4D97-AF65-F5344CB8AC3E}">
        <p14:creationId xmlns:p14="http://schemas.microsoft.com/office/powerpoint/2010/main" val="2125751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28</a:t>
            </a:fld>
            <a:endParaRPr lang="en-US"/>
          </a:p>
        </p:txBody>
      </p:sp>
    </p:spTree>
    <p:extLst>
      <p:ext uri="{BB962C8B-B14F-4D97-AF65-F5344CB8AC3E}">
        <p14:creationId xmlns:p14="http://schemas.microsoft.com/office/powerpoint/2010/main" val="372630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29</a:t>
            </a:fld>
            <a:endParaRPr lang="en-US"/>
          </a:p>
        </p:txBody>
      </p:sp>
    </p:spTree>
    <p:extLst>
      <p:ext uri="{BB962C8B-B14F-4D97-AF65-F5344CB8AC3E}">
        <p14:creationId xmlns:p14="http://schemas.microsoft.com/office/powerpoint/2010/main" val="46647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5D16AB-67C9-4474-93BC-E09BA85F2294}" type="slidenum">
              <a:rPr lang="en-US" sz="1200" smtClean="0"/>
              <a:pPr eaLnBrk="1" hangingPunct="1"/>
              <a:t>30</a:t>
            </a:fld>
            <a:endParaRPr lang="en-US" sz="1200"/>
          </a:p>
        </p:txBody>
      </p:sp>
      <p:sp>
        <p:nvSpPr>
          <p:cNvPr id="14745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4746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𝑦</m:t>
                      </m:r>
                      <m:r>
                        <a:rPr lang="en-US" b="0"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𝐹</m:t>
                          </m:r>
                        </m:e>
                        <m:sub>
                          <m:r>
                            <a:rPr lang="en-US" b="0" i="1" dirty="0" smtClean="0">
                              <a:latin typeface="Cambria Math"/>
                              <a:sym typeface="Symbol" pitchFamily="18" charset="2"/>
                            </a:rPr>
                            <m:t>𝑁</m:t>
                          </m:r>
                        </m:sub>
                      </m:sSub>
                      <m:r>
                        <a:rPr lang="en-US" i="1" dirty="0" smtClean="0">
                          <a:latin typeface="Cambria Math"/>
                          <a:sym typeface="Symbol" pitchFamily="18" charset="2"/>
                        </a:rPr>
                        <m:t>=</m:t>
                      </m:r>
                      <m:r>
                        <a:rPr lang="en-US" i="1" dirty="0" smtClean="0">
                          <a:latin typeface="Cambria Math"/>
                          <a:sym typeface="Symbol" pitchFamily="18" charset="2"/>
                        </a:rPr>
                        <m:t>𝑊</m:t>
                      </m:r>
                      <m:r>
                        <a:rPr lang="en-US" i="1" dirty="0" smtClean="0">
                          <a:latin typeface="Cambria Math"/>
                          <a:sym typeface="Symbol" pitchFamily="18" charset="2"/>
                        </a:rPr>
                        <m:t>=</m:t>
                      </m:r>
                      <m:r>
                        <a:rPr lang="en-US" i="1" dirty="0" smtClean="0">
                          <a:latin typeface="Cambria Math"/>
                          <a:sym typeface="Symbol" pitchFamily="18" charset="2"/>
                        </a:rPr>
                        <m:t>𝑚𝑔</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𝑥</m:t>
                      </m:r>
                      <m:r>
                        <a:rPr lang="en-US" b="0"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𝑓</m:t>
                          </m:r>
                        </m:e>
                        <m:sub>
                          <m:r>
                            <a:rPr lang="en-US" b="0" i="1" dirty="0" smtClean="0">
                              <a:latin typeface="Cambria Math"/>
                              <a:sym typeface="Symbol" pitchFamily="18" charset="2"/>
                            </a:rPr>
                            <m:t>𝑘</m:t>
                          </m:r>
                        </m:sub>
                      </m:sSub>
                      <m:r>
                        <a:rPr lang="en-US" i="1" dirty="0" smtClean="0">
                          <a:latin typeface="Cambria Math"/>
                          <a:sym typeface="Symbol" pitchFamily="18" charset="2"/>
                        </a:rPr>
                        <m:t>=</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𝐹</m:t>
                          </m:r>
                        </m:e>
                        <m:sub>
                          <m:r>
                            <a:rPr lang="en-US" b="0" i="1" dirty="0" smtClean="0">
                              <a:latin typeface="Cambria Math"/>
                              <a:sym typeface="Symbol" pitchFamily="18" charset="2"/>
                            </a:rPr>
                            <m:t>𝑁</m:t>
                          </m:r>
                        </m:sub>
                      </m:sSub>
                      <m:r>
                        <a:rPr lang="en-US" i="1" dirty="0" smtClean="0">
                          <a:latin typeface="Cambria Math"/>
                          <a:sym typeface="Symbol" pitchFamily="18" charset="2"/>
                        </a:rPr>
                        <m:t>=</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err="1" smtClean="0">
                          <a:latin typeface="Cambria Math"/>
                          <a:sym typeface="Symbol" pitchFamily="18" charset="2"/>
                        </a:rPr>
                        <m:t>𝑚𝑔</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𝐹</m:t>
                      </m:r>
                      <m:r>
                        <a:rPr lang="en-US" i="1" dirty="0" smtClean="0">
                          <a:latin typeface="Cambria Math"/>
                          <a:sym typeface="Symbol" pitchFamily="18" charset="2"/>
                        </a:rPr>
                        <m:t>=</m:t>
                      </m:r>
                      <m:r>
                        <a:rPr lang="en-US" i="1" dirty="0" smtClean="0">
                          <a:latin typeface="Cambria Math"/>
                          <a:sym typeface="Symbol" pitchFamily="18" charset="2"/>
                        </a:rPr>
                        <m:t>𝑚𝑎</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err="1" smtClean="0">
                          <a:latin typeface="Cambria Math"/>
                          <a:sym typeface="Symbol" pitchFamily="18" charset="2"/>
                        </a:rPr>
                        <m:t>𝑚𝑔</m:t>
                      </m:r>
                      <m:r>
                        <a:rPr lang="en-US" i="1" dirty="0" smtClean="0">
                          <a:latin typeface="Cambria Math"/>
                          <a:sym typeface="Symbol" pitchFamily="18" charset="2"/>
                        </a:rPr>
                        <m:t>=</m:t>
                      </m:r>
                      <m:r>
                        <a:rPr lang="en-US" i="1" dirty="0" smtClean="0">
                          <a:latin typeface="Cambria Math"/>
                          <a:sym typeface="Symbol" pitchFamily="18" charset="2"/>
                        </a:rPr>
                        <m:t>𝑚𝑎</m:t>
                      </m:r>
                      <m:r>
                        <a:rPr lang="en-US" b="0" i="1" dirty="0" smtClean="0">
                          <a:latin typeface="Cambria Math" panose="02040503050406030204" pitchFamily="18" charset="0"/>
                          <a:sym typeface="Symbol" pitchFamily="18" charset="2"/>
                        </a:rPr>
                        <m:t>→</m:t>
                      </m:r>
                      <m:r>
                        <a:rPr lang="en-US"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smtClean="0">
                          <a:latin typeface="Cambria Math"/>
                          <a:sym typeface="Symbol" pitchFamily="18" charset="2"/>
                        </a:rPr>
                        <m:t>𝑔</m:t>
                      </m:r>
                      <m:r>
                        <a:rPr lang="en-US" i="1" dirty="0" smtClean="0">
                          <a:latin typeface="Cambria Math"/>
                          <a:sym typeface="Symbol" pitchFamily="18" charset="2"/>
                        </a:rPr>
                        <m:t>=</m:t>
                      </m:r>
                      <m:r>
                        <a:rPr lang="en-US" i="1" dirty="0" smtClean="0">
                          <a:latin typeface="Cambria Math"/>
                          <a:sym typeface="Symbol" pitchFamily="18" charset="2"/>
                        </a:rPr>
                        <m:t>𝑎</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𝑣</m:t>
                          </m:r>
                        </m:e>
                        <m:sup>
                          <m:r>
                            <a:rPr lang="en-US" b="0" i="1" dirty="0" smtClean="0">
                              <a:latin typeface="Cambria Math"/>
                              <a:sym typeface="Symbol" pitchFamily="18" charset="2"/>
                            </a:rPr>
                            <m:t>2</m:t>
                          </m:r>
                        </m:sup>
                      </m:sSup>
                      <m:r>
                        <a:rPr lang="en-US" i="1" dirty="0" smtClean="0">
                          <a:latin typeface="Cambria Math"/>
                          <a:sym typeface="Symbol" pitchFamily="18" charset="2"/>
                        </a:rPr>
                        <m:t>=</m:t>
                      </m:r>
                      <m:sSubSup>
                        <m:sSubSupPr>
                          <m:ctrlPr>
                            <a:rPr lang="en-US" b="0" i="1" dirty="0" smtClean="0">
                              <a:latin typeface="Cambria Math" panose="02040503050406030204" pitchFamily="18" charset="0"/>
                              <a:sym typeface="Symbol" pitchFamily="18" charset="2"/>
                            </a:rPr>
                          </m:ctrlPr>
                        </m:sSubSupPr>
                        <m:e>
                          <m:r>
                            <a:rPr lang="en-US" i="1" dirty="0" smtClean="0">
                              <a:latin typeface="Cambria Math"/>
                              <a:sym typeface="Symbol" pitchFamily="18" charset="2"/>
                            </a:rPr>
                            <m:t>𝑣</m:t>
                          </m:r>
                        </m:e>
                        <m:sub>
                          <m:r>
                            <a:rPr lang="en-US" b="0" i="1" dirty="0" smtClean="0">
                              <a:latin typeface="Cambria Math"/>
                              <a:sym typeface="Symbol" pitchFamily="18" charset="2"/>
                            </a:rPr>
                            <m:t>0</m:t>
                          </m:r>
                        </m:sub>
                        <m:sup>
                          <m:r>
                            <a:rPr lang="en-US" b="0" i="1" dirty="0" smtClean="0">
                              <a:latin typeface="Cambria Math"/>
                              <a:sym typeface="Symbol" pitchFamily="18" charset="2"/>
                            </a:rPr>
                            <m:t>2</m:t>
                          </m:r>
                        </m:sup>
                      </m:sSubSup>
                      <m:r>
                        <a:rPr lang="en-US" i="1" dirty="0" smtClean="0">
                          <a:latin typeface="Cambria Math"/>
                          <a:sym typeface="Symbol" pitchFamily="18" charset="2"/>
                        </a:rPr>
                        <m:t>+2</m:t>
                      </m:r>
                      <m:r>
                        <a:rPr lang="en-US" i="1" dirty="0" smtClean="0">
                          <a:latin typeface="Cambria Math"/>
                          <a:sym typeface="Symbol" pitchFamily="18" charset="2"/>
                        </a:rPr>
                        <m:t>𝑎𝑥</m:t>
                      </m:r>
                      <m:r>
                        <a:rPr lang="en-US" b="0" i="1" dirty="0" smtClean="0">
                          <a:latin typeface="Cambria Math" panose="02040503050406030204" pitchFamily="18" charset="0"/>
                          <a:sym typeface="Symbol" pitchFamily="18" charset="2"/>
                        </a:rPr>
                        <m:t>→</m:t>
                      </m:r>
                      <m:r>
                        <a:rPr lang="en-US" i="1" dirty="0" smtClean="0">
                          <a:latin typeface="Cambria Math"/>
                          <a:sym typeface="Symbol" pitchFamily="18" charset="2"/>
                        </a:rPr>
                        <m:t> </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𝑣</m:t>
                          </m:r>
                        </m:e>
                        <m:sup>
                          <m:r>
                            <a:rPr lang="en-US" b="0" i="1" dirty="0" smtClean="0">
                              <a:latin typeface="Cambria Math"/>
                              <a:sym typeface="Symbol" pitchFamily="18" charset="2"/>
                            </a:rPr>
                            <m:t>2</m:t>
                          </m:r>
                        </m:sup>
                      </m:sSup>
                      <m:r>
                        <a:rPr lang="en-US" i="1" dirty="0" smtClean="0">
                          <a:latin typeface="Cambria Math"/>
                          <a:sym typeface="Symbol" pitchFamily="18" charset="2"/>
                        </a:rPr>
                        <m:t>=</m:t>
                      </m:r>
                      <m:sSubSup>
                        <m:sSubSupPr>
                          <m:ctrlPr>
                            <a:rPr lang="en-US" b="0" i="1" dirty="0" smtClean="0">
                              <a:latin typeface="Cambria Math" panose="02040503050406030204" pitchFamily="18" charset="0"/>
                              <a:sym typeface="Symbol" pitchFamily="18" charset="2"/>
                            </a:rPr>
                          </m:ctrlPr>
                        </m:sSubSupPr>
                        <m:e>
                          <m:r>
                            <a:rPr lang="en-US" i="1" dirty="0" smtClean="0">
                              <a:latin typeface="Cambria Math"/>
                              <a:sym typeface="Symbol" pitchFamily="18" charset="2"/>
                            </a:rPr>
                            <m:t>𝑣</m:t>
                          </m:r>
                        </m:e>
                        <m:sub>
                          <m:r>
                            <a:rPr lang="en-US" b="0" i="1" dirty="0" smtClean="0">
                              <a:latin typeface="Cambria Math"/>
                              <a:sym typeface="Symbol" pitchFamily="18" charset="2"/>
                            </a:rPr>
                            <m:t>0</m:t>
                          </m:r>
                        </m:sub>
                        <m:sup>
                          <m:r>
                            <a:rPr lang="en-US" b="0" i="1" dirty="0" smtClean="0">
                              <a:latin typeface="Cambria Math"/>
                              <a:sym typeface="Symbol" pitchFamily="18" charset="2"/>
                            </a:rPr>
                            <m:t>2</m:t>
                          </m:r>
                        </m:sup>
                      </m:sSubSup>
                      <m:r>
                        <a:rPr lang="en-US" i="1" dirty="0" smtClean="0">
                          <a:latin typeface="Cambria Math"/>
                          <a:sym typeface="Symbol" pitchFamily="18" charset="2"/>
                        </a:rPr>
                        <m:t>+2</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smtClean="0">
                          <a:latin typeface="Cambria Math"/>
                          <a:sym typeface="Symbol" pitchFamily="18" charset="2"/>
                        </a:rPr>
                        <m:t>𝑔𝑥</m:t>
                      </m:r>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0=</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30.0</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i="1" dirty="0" smtClean="0">
                          <a:latin typeface="Cambria Math"/>
                          <a:sym typeface="Wingdings" pitchFamily="2" charset="2"/>
                        </a:rPr>
                        <m:t>+2</m:t>
                      </m:r>
                      <m:d>
                        <m:dPr>
                          <m:ctrlPr>
                            <a:rPr lang="en-US" i="1" dirty="0" smtClean="0">
                              <a:latin typeface="Cambria Math" panose="02040503050406030204" pitchFamily="18" charset="0"/>
                              <a:sym typeface="Wingdings" pitchFamily="2" charset="2"/>
                            </a:rPr>
                          </m:ctrlPr>
                        </m:dPr>
                        <m:e>
                          <m:r>
                            <a:rPr lang="en-US" i="1" dirty="0" smtClean="0">
                              <a:latin typeface="Cambria Math"/>
                              <a:sym typeface="Symbol" pitchFamily="18" charset="2"/>
                            </a:rPr>
                            <m:t>0.800</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−9.80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𝑠</m:t>
                                  </m:r>
                                </m:e>
                                <m:sup>
                                  <m:r>
                                    <a:rPr lang="en-US" b="0" i="1" dirty="0" smtClean="0">
                                      <a:latin typeface="Cambria Math"/>
                                      <a:sym typeface="Symbol" pitchFamily="18" charset="2"/>
                                    </a:rPr>
                                    <m:t>2</m:t>
                                  </m:r>
                                </m:sup>
                              </m:sSup>
                            </m:den>
                          </m:f>
                        </m:e>
                      </m:d>
                      <m:r>
                        <a:rPr lang="en-US" i="1" dirty="0" smtClean="0">
                          <a:latin typeface="Cambria Math"/>
                          <a:sym typeface="Symbol" pitchFamily="18" charset="2"/>
                        </a:rPr>
                        <m:t>𝑥</m:t>
                      </m:r>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−900 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i="1" dirty="0" smtClean="0">
                          <a:latin typeface="Cambria Math"/>
                          <a:sym typeface="Wingdings" pitchFamily="2" charset="2"/>
                        </a:rPr>
                        <m:t>=</m:t>
                      </m:r>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15.7</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𝑠</m:t>
                                  </m:r>
                                </m:e>
                                <m:sup>
                                  <m:r>
                                    <a:rPr lang="en-US" b="0" i="1" dirty="0" smtClean="0">
                                      <a:latin typeface="Cambria Math"/>
                                      <a:sym typeface="Wingdings" pitchFamily="2" charset="2"/>
                                    </a:rPr>
                                    <m:t>2</m:t>
                                  </m:r>
                                </m:sup>
                              </m:sSup>
                            </m:den>
                          </m:f>
                        </m:e>
                      </m:d>
                      <m:r>
                        <a:rPr lang="en-US" i="1" dirty="0" smtClean="0">
                          <a:latin typeface="Cambria Math"/>
                          <a:sym typeface="Wingdings" pitchFamily="2" charset="2"/>
                        </a:rPr>
                        <m:t>𝑥</m:t>
                      </m:r>
                      <m:r>
                        <a:rPr lang="en-US" i="1" dirty="0" smtClean="0">
                          <a:latin typeface="Cambria Math"/>
                          <a:sym typeface="Wingdings" pitchFamily="2" charset="2"/>
                        </a:rPr>
                        <m:t>  </m:t>
                      </m:r>
                      <m:r>
                        <a:rPr lang="en-US" i="1" dirty="0" smtClean="0">
                          <a:latin typeface="Cambria Math"/>
                          <a:sym typeface="Wingdings" pitchFamily="2" charset="2"/>
                        </a:rPr>
                        <m:t>𝑥</m:t>
                      </m:r>
                      <m:r>
                        <a:rPr lang="en-US" i="1" dirty="0" smtClean="0">
                          <a:latin typeface="Cambria Math"/>
                          <a:sym typeface="Wingdings" pitchFamily="2" charset="2"/>
                        </a:rPr>
                        <m:t>=57.3 </m:t>
                      </m:r>
                      <m:r>
                        <a:rPr lang="en-US" i="1" dirty="0" smtClean="0">
                          <a:latin typeface="Cambria Math"/>
                          <a:sym typeface="Wingdings" pitchFamily="2" charset="2"/>
                        </a:rPr>
                        <m:t>𝑚</m:t>
                      </m:r>
                    </m:oMath>
                  </m:oMathPara>
                </a14:m>
                <a:endParaRPr lang="en-US" dirty="0">
                  <a:sym typeface="Wingdings" pitchFamily="2" charset="2"/>
                </a:endParaRPr>
              </a:p>
            </p:txBody>
          </p:sp>
        </mc:Choice>
        <mc:Fallback xmlns="">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sym typeface="Symbol" pitchFamily="18" charset="2"/>
                  </a:rPr>
                  <a:t>𝑦: </a:t>
                </a:r>
                <a:r>
                  <a:rPr lang="en-US" i="0" dirty="0" smtClean="0">
                    <a:latin typeface="Cambria Math"/>
                    <a:sym typeface="Symbol" pitchFamily="18" charset="2"/>
                  </a:rPr>
                  <a:t>𝐹</a:t>
                </a:r>
                <a:r>
                  <a:rPr lang="en-US" b="0" i="0" dirty="0" smtClean="0">
                    <a:latin typeface="Cambria Math"/>
                    <a:sym typeface="Symbol" pitchFamily="18" charset="2"/>
                  </a:rPr>
                  <a:t>_𝑁</a:t>
                </a:r>
                <a:r>
                  <a:rPr lang="en-US" i="0" dirty="0" smtClean="0">
                    <a:latin typeface="Cambria Math"/>
                    <a:sym typeface="Symbol" pitchFamily="18" charset="2"/>
                  </a:rPr>
                  <a:t>=𝑊=𝑚𝑔</a:t>
                </a:r>
                <a:endParaRPr lang="en-US" dirty="0" smtClean="0">
                  <a:sym typeface="Symbol" pitchFamily="18" charset="2"/>
                </a:endParaRPr>
              </a:p>
              <a:p>
                <a:pPr eaLnBrk="1" hangingPunct="1"/>
                <a:r>
                  <a:rPr lang="en-US" b="0" i="0" dirty="0" smtClean="0">
                    <a:latin typeface="Cambria Math"/>
                    <a:sym typeface="Symbol" pitchFamily="18" charset="2"/>
                  </a:rPr>
                  <a:t>𝑥: </a:t>
                </a:r>
                <a:r>
                  <a:rPr lang="en-US" i="0" dirty="0" smtClean="0">
                    <a:latin typeface="Cambria Math"/>
                    <a:sym typeface="Symbol" pitchFamily="18" charset="2"/>
                  </a:rPr>
                  <a:t>𝑓</a:t>
                </a:r>
                <a:r>
                  <a:rPr lang="en-US" b="0" i="0" dirty="0" smtClean="0">
                    <a:latin typeface="Cambria Math"/>
                    <a:sym typeface="Symbol" pitchFamily="18" charset="2"/>
                  </a:rPr>
                  <a:t>_𝑘</a:t>
                </a:r>
                <a:r>
                  <a:rPr lang="en-US" i="0" dirty="0" smtClean="0">
                    <a:latin typeface="Cambria Math"/>
                    <a:sym typeface="Symbol" pitchFamily="18" charset="2"/>
                  </a:rPr>
                  <a:t>=</a:t>
                </a:r>
                <a:r>
                  <a:rPr lang="en-US" b="0" i="0" dirty="0" smtClean="0">
                    <a:latin typeface="Cambria Math"/>
                    <a:sym typeface="Symbol" pitchFamily="18" charset="2"/>
                  </a:rPr>
                  <a:t>𝜇_𝑘 </a:t>
                </a:r>
                <a:r>
                  <a:rPr lang="en-US" i="0" dirty="0" smtClean="0">
                    <a:latin typeface="Cambria Math"/>
                    <a:sym typeface="Symbol" pitchFamily="18" charset="2"/>
                  </a:rPr>
                  <a:t>𝐹</a:t>
                </a:r>
                <a:r>
                  <a:rPr lang="en-US" b="0" i="0" dirty="0" smtClean="0">
                    <a:latin typeface="Cambria Math"/>
                    <a:sym typeface="Symbol" pitchFamily="18" charset="2"/>
                  </a:rPr>
                  <a:t>_𝑁</a:t>
                </a:r>
                <a:r>
                  <a:rPr lang="en-US" i="0" dirty="0" smtClean="0">
                    <a:latin typeface="Cambria Math"/>
                    <a:sym typeface="Symbol" pitchFamily="18" charset="2"/>
                  </a:rPr>
                  <a:t>=</a:t>
                </a:r>
                <a:r>
                  <a:rPr lang="en-US" b="0" i="0" dirty="0" smtClean="0">
                    <a:latin typeface="Cambria Math"/>
                    <a:sym typeface="Symbol" pitchFamily="18" charset="2"/>
                  </a:rPr>
                  <a:t>𝜇_𝑘</a:t>
                </a:r>
                <a:r>
                  <a:rPr lang="en-US" b="0" i="0" dirty="0" err="1" smtClean="0">
                    <a:latin typeface="Cambria Math"/>
                    <a:sym typeface="Symbol" pitchFamily="18" charset="2"/>
                  </a:rPr>
                  <a:t> </a:t>
                </a:r>
                <a:r>
                  <a:rPr lang="en-US" i="0" dirty="0" err="1" smtClean="0">
                    <a:latin typeface="Cambria Math"/>
                    <a:sym typeface="Symbol" pitchFamily="18" charset="2"/>
                  </a:rPr>
                  <a:t>𝑚𝑔</a:t>
                </a:r>
                <a:endParaRPr lang="en-US" dirty="0" smtClean="0">
                  <a:sym typeface="Symbol" pitchFamily="18" charset="2"/>
                </a:endParaRPr>
              </a:p>
              <a:p>
                <a:pPr eaLnBrk="1" hangingPunct="1"/>
                <a:r>
                  <a:rPr lang="en-US" b="0" i="0" dirty="0" smtClean="0">
                    <a:latin typeface="Cambria Math"/>
                    <a:sym typeface="Symbol" pitchFamily="18" charset="2"/>
                  </a:rPr>
                  <a:t>𝐹</a:t>
                </a:r>
                <a:r>
                  <a:rPr lang="en-US" i="0" dirty="0" smtClean="0">
                    <a:latin typeface="Cambria Math"/>
                    <a:sym typeface="Symbol" pitchFamily="18" charset="2"/>
                  </a:rPr>
                  <a:t>=𝑚𝑎</a:t>
                </a:r>
                <a:endParaRPr lang="en-US" dirty="0" smtClean="0">
                  <a:sym typeface="Symbol" pitchFamily="18" charset="2"/>
                </a:endParaRPr>
              </a:p>
              <a:p>
                <a:pPr eaLnBrk="1" hangingPunct="1"/>
                <a:r>
                  <a:rPr lang="en-US" b="0" i="0" dirty="0" smtClean="0">
                    <a:latin typeface="Cambria Math"/>
                    <a:sym typeface="Symbol" pitchFamily="18" charset="2"/>
                  </a:rPr>
                  <a:t>𝜇_𝑘</a:t>
                </a:r>
                <a:r>
                  <a:rPr lang="en-US" b="0" i="0" dirty="0" err="1" smtClean="0">
                    <a:latin typeface="Cambria Math"/>
                    <a:sym typeface="Symbol" pitchFamily="18" charset="2"/>
                  </a:rPr>
                  <a:t> </a:t>
                </a:r>
                <a:r>
                  <a:rPr lang="en-US" i="0" dirty="0" err="1" smtClean="0">
                    <a:latin typeface="Cambria Math"/>
                    <a:sym typeface="Symbol" pitchFamily="18" charset="2"/>
                  </a:rPr>
                  <a:t>𝑚𝑔</a:t>
                </a:r>
                <a:r>
                  <a:rPr lang="en-US" i="0" dirty="0" smtClean="0">
                    <a:latin typeface="Cambria Math"/>
                    <a:sym typeface="Symbol" pitchFamily="18" charset="2"/>
                  </a:rPr>
                  <a:t>=𝑚𝑎 </a:t>
                </a:r>
                <a:r>
                  <a:rPr lang="en-US" i="0" dirty="0" smtClean="0">
                    <a:latin typeface="Cambria Math"/>
                    <a:sym typeface="Wingdings" pitchFamily="2" charset="2"/>
                  </a:rPr>
                  <a:t> </a:t>
                </a:r>
                <a:r>
                  <a:rPr lang="en-US" b="0" i="0" dirty="0" smtClean="0">
                    <a:latin typeface="Cambria Math"/>
                    <a:sym typeface="Symbol" pitchFamily="18" charset="2"/>
                  </a:rPr>
                  <a:t>𝜇_𝑘 </a:t>
                </a:r>
                <a:r>
                  <a:rPr lang="en-US" i="0" dirty="0" smtClean="0">
                    <a:latin typeface="Cambria Math"/>
                    <a:sym typeface="Symbol" pitchFamily="18" charset="2"/>
                  </a:rPr>
                  <a:t>𝑔=𝑎</a:t>
                </a:r>
                <a:endParaRPr lang="en-US" dirty="0" smtClean="0">
                  <a:sym typeface="Symbol" pitchFamily="18" charset="2"/>
                </a:endParaRPr>
              </a:p>
              <a:p>
                <a:pPr eaLnBrk="1" hangingPunct="1"/>
                <a:r>
                  <a:rPr lang="en-US" i="0" dirty="0" smtClean="0">
                    <a:latin typeface="Cambria Math"/>
                    <a:sym typeface="Symbol" pitchFamily="18" charset="2"/>
                  </a:rPr>
                  <a:t>𝑣</a:t>
                </a:r>
                <a:r>
                  <a:rPr lang="en-US" b="0" i="0" dirty="0" smtClean="0">
                    <a:latin typeface="Cambria Math"/>
                    <a:sym typeface="Symbol" pitchFamily="18" charset="2"/>
                  </a:rPr>
                  <a:t>^2</a:t>
                </a:r>
                <a:r>
                  <a:rPr lang="en-US" i="0" dirty="0" smtClean="0">
                    <a:latin typeface="Cambria Math"/>
                    <a:sym typeface="Symbol" pitchFamily="18" charset="2"/>
                  </a:rPr>
                  <a:t>=𝑣</a:t>
                </a:r>
                <a:r>
                  <a:rPr lang="en-US" b="0" i="0" dirty="0" smtClean="0">
                    <a:latin typeface="Cambria Math"/>
                    <a:sym typeface="Symbol" pitchFamily="18" charset="2"/>
                  </a:rPr>
                  <a:t>_0^2</a:t>
                </a:r>
                <a:r>
                  <a:rPr lang="en-US" i="0" dirty="0" smtClean="0">
                    <a:latin typeface="Cambria Math"/>
                    <a:sym typeface="Symbol" pitchFamily="18" charset="2"/>
                  </a:rPr>
                  <a:t>+2𝑎𝑥 </a:t>
                </a:r>
                <a:r>
                  <a:rPr lang="en-US" i="0" dirty="0" smtClean="0">
                    <a:latin typeface="Cambria Math"/>
                    <a:sym typeface="Wingdings" pitchFamily="2" charset="2"/>
                  </a:rPr>
                  <a:t> </a:t>
                </a:r>
                <a:r>
                  <a:rPr lang="en-US" i="0" dirty="0" smtClean="0">
                    <a:latin typeface="Cambria Math"/>
                    <a:sym typeface="Symbol" pitchFamily="18" charset="2"/>
                  </a:rPr>
                  <a:t>𝑣</a:t>
                </a:r>
                <a:r>
                  <a:rPr lang="en-US" b="0" i="0" dirty="0" smtClean="0">
                    <a:latin typeface="Cambria Math"/>
                    <a:sym typeface="Symbol" pitchFamily="18" charset="2"/>
                  </a:rPr>
                  <a:t>^2</a:t>
                </a:r>
                <a:r>
                  <a:rPr lang="en-US" i="0" dirty="0" smtClean="0">
                    <a:latin typeface="Cambria Math"/>
                    <a:sym typeface="Symbol" pitchFamily="18" charset="2"/>
                  </a:rPr>
                  <a:t>=𝑣</a:t>
                </a:r>
                <a:r>
                  <a:rPr lang="en-US" b="0" i="0" dirty="0" smtClean="0">
                    <a:latin typeface="Cambria Math"/>
                    <a:sym typeface="Symbol" pitchFamily="18" charset="2"/>
                  </a:rPr>
                  <a:t>_0^2</a:t>
                </a:r>
                <a:r>
                  <a:rPr lang="en-US" i="0" dirty="0" smtClean="0">
                    <a:latin typeface="Cambria Math"/>
                    <a:sym typeface="Symbol" pitchFamily="18" charset="2"/>
                  </a:rPr>
                  <a:t>+2</a:t>
                </a:r>
                <a:r>
                  <a:rPr lang="en-US" b="0" i="0" dirty="0" smtClean="0">
                    <a:latin typeface="Cambria Math"/>
                    <a:sym typeface="Symbol" pitchFamily="18" charset="2"/>
                  </a:rPr>
                  <a:t>𝜇_𝑘 </a:t>
                </a:r>
                <a:r>
                  <a:rPr lang="en-US" i="0" dirty="0" smtClean="0">
                    <a:latin typeface="Cambria Math"/>
                    <a:sym typeface="Symbol" pitchFamily="18" charset="2"/>
                  </a:rPr>
                  <a:t>𝑔𝑥</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0=(30.0 𝑚/𝑠)</a:t>
                </a:r>
                <a:r>
                  <a:rPr lang="en-US" b="0" i="0" dirty="0" smtClean="0">
                    <a:latin typeface="Cambria Math"/>
                    <a:sym typeface="Wingdings" pitchFamily="2" charset="2"/>
                  </a:rPr>
                  <a:t>^2</a:t>
                </a:r>
                <a:r>
                  <a:rPr lang="en-US" i="0" dirty="0" smtClean="0">
                    <a:latin typeface="Cambria Math"/>
                    <a:sym typeface="Wingdings" pitchFamily="2" charset="2"/>
                  </a:rPr>
                  <a:t>+2(</a:t>
                </a:r>
                <a:r>
                  <a:rPr lang="en-US" i="0" dirty="0" smtClean="0">
                    <a:latin typeface="Cambria Math"/>
                    <a:sym typeface="Symbol" pitchFamily="18" charset="2"/>
                  </a:rPr>
                  <a:t>0.800)(−9.80 𝑚/𝑠</a:t>
                </a:r>
                <a:r>
                  <a:rPr lang="en-US" b="0" i="0" dirty="0" smtClean="0">
                    <a:latin typeface="Cambria Math"/>
                    <a:sym typeface="Symbol" pitchFamily="18" charset="2"/>
                  </a:rPr>
                  <a:t>^2 )</a:t>
                </a:r>
                <a:r>
                  <a:rPr lang="en-US" i="0" dirty="0" smtClean="0">
                    <a:latin typeface="Cambria Math"/>
                    <a:sym typeface="Symbol" pitchFamily="18" charset="2"/>
                  </a:rPr>
                  <a:t>𝑥</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−900 (𝑚/𝑠)</a:t>
                </a:r>
                <a:r>
                  <a:rPr lang="en-US" b="0" i="0" dirty="0" smtClean="0">
                    <a:latin typeface="Cambria Math"/>
                    <a:sym typeface="Wingdings" pitchFamily="2" charset="2"/>
                  </a:rPr>
                  <a:t>^2</a:t>
                </a:r>
                <a:r>
                  <a:rPr lang="en-US" i="0" dirty="0" smtClean="0">
                    <a:latin typeface="Cambria Math"/>
                    <a:sym typeface="Wingdings" pitchFamily="2" charset="2"/>
                  </a:rPr>
                  <a:t>=</a:t>
                </a:r>
                <a:r>
                  <a:rPr lang="en-US" b="0" i="0" dirty="0" smtClean="0">
                    <a:latin typeface="Cambria Math"/>
                    <a:sym typeface="Wingdings" pitchFamily="2" charset="2"/>
                  </a:rPr>
                  <a:t>(</a:t>
                </a:r>
                <a:r>
                  <a:rPr lang="en-US" i="0" dirty="0" smtClean="0">
                    <a:latin typeface="Cambria Math"/>
                    <a:sym typeface="Wingdings" pitchFamily="2" charset="2"/>
                  </a:rPr>
                  <a:t>15.7 𝑚/𝑠</a:t>
                </a:r>
                <a:r>
                  <a:rPr lang="en-US" b="0" i="0" dirty="0" smtClean="0">
                    <a:latin typeface="Cambria Math"/>
                    <a:sym typeface="Wingdings" pitchFamily="2" charset="2"/>
                  </a:rPr>
                  <a:t>^2 )</a:t>
                </a:r>
                <a:r>
                  <a:rPr lang="en-US" i="0" dirty="0" smtClean="0">
                    <a:latin typeface="Cambria Math"/>
                    <a:sym typeface="Wingdings" pitchFamily="2" charset="2"/>
                  </a:rPr>
                  <a:t>𝑥  𝑥=57.3 𝑚</a:t>
                </a:r>
                <a:endParaRPr lang="en-US" dirty="0" smtClean="0">
                  <a:sym typeface="Wingdings" pitchFamily="2" charset="2"/>
                </a:endParaRPr>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4.1-4.4</a:t>
            </a:r>
          </a:p>
          <a:p>
            <a:r>
              <a:rPr lang="en-US" dirty="0"/>
              <a:t>OpenStax College Physics 2e 4.1-4.4</a:t>
            </a:r>
          </a:p>
        </p:txBody>
      </p:sp>
      <p:sp>
        <p:nvSpPr>
          <p:cNvPr id="4" name="Slide Number Placeholder 3"/>
          <p:cNvSpPr>
            <a:spLocks noGrp="1"/>
          </p:cNvSpPr>
          <p:nvPr>
            <p:ph type="sldNum" sz="quarter" idx="5"/>
          </p:nvPr>
        </p:nvSpPr>
        <p:spPr/>
        <p:txBody>
          <a:bodyPr/>
          <a:lstStyle/>
          <a:p>
            <a:fld id="{4773610B-53DB-49DD-BBDC-20A49CD095C3}" type="slidenum">
              <a:rPr lang="en-US" smtClean="0"/>
              <a:t>3</a:t>
            </a:fld>
            <a:endParaRPr lang="en-US"/>
          </a:p>
        </p:txBody>
      </p:sp>
    </p:spTree>
    <p:extLst>
      <p:ext uri="{BB962C8B-B14F-4D97-AF65-F5344CB8AC3E}">
        <p14:creationId xmlns:p14="http://schemas.microsoft.com/office/powerpoint/2010/main" val="249108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Perpendicular direction: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m:t>
                      </m:r>
                      <m:r>
                        <a:rPr lang="en-US" b="0" i="1" smtClean="0">
                          <a:latin typeface="Cambria Math"/>
                        </a:rPr>
                        <m:t>𝑚</m:t>
                      </m:r>
                      <m:d>
                        <m:dPr>
                          <m:ctrlPr>
                            <a:rPr lang="en-US" b="0" i="1" smtClean="0">
                              <a:latin typeface="Cambria Math" panose="02040503050406030204" pitchFamily="18" charset="0"/>
                            </a:rPr>
                          </m:ctrlPr>
                        </m:dPr>
                        <m:e>
                          <m:r>
                            <a:rPr lang="en-US" b="0" i="1" smtClean="0">
                              <a:latin typeface="Cambria Math"/>
                            </a:rPr>
                            <m:t>0</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=615.2948 </m:t>
                      </m:r>
                      <m:r>
                        <a:rPr lang="en-US" b="0" i="1" smtClean="0">
                          <a:latin typeface="Cambria Math"/>
                        </a:rPr>
                        <m:t>𝑁</m:t>
                      </m:r>
                    </m:oMath>
                  </m:oMathPara>
                </a14:m>
                <a:endParaRPr lang="en-US" dirty="0"/>
              </a:p>
              <a:p>
                <a:r>
                  <a:rPr lang="en-US" dirty="0"/>
                  <a:t>parallel direction:</a:t>
                </a:r>
              </a:p>
              <a:p>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𝑘</m:t>
                          </m:r>
                        </m:sub>
                      </m:sSub>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0.1</m:t>
                          </m:r>
                        </m:e>
                      </m:d>
                      <m:d>
                        <m:dPr>
                          <m:ctrlPr>
                            <a:rPr lang="en-US" b="0" i="1" smtClean="0">
                              <a:latin typeface="Cambria Math" panose="02040503050406030204" pitchFamily="18" charset="0"/>
                            </a:rPr>
                          </m:ctrlPr>
                        </m:dPr>
                        <m:e>
                          <m:r>
                            <a:rPr lang="en-US" b="0" i="1" smtClean="0">
                              <a:latin typeface="Cambria Math"/>
                            </a:rPr>
                            <m:t>615.2948 </m:t>
                          </m:r>
                          <m:r>
                            <a:rPr lang="en-US" b="0" i="1" smtClean="0">
                              <a:latin typeface="Cambria Math"/>
                            </a:rPr>
                            <m:t>𝑁</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−103.338 </m:t>
                      </m:r>
                      <m:r>
                        <a:rPr lang="en-US" b="0" i="1" smtClean="0">
                          <a:latin typeface="Cambria Math"/>
                        </a:rPr>
                        <m:t>𝑁</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−1.59</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Perpendicular direction:</a:t>
                </a:r>
              </a:p>
              <a:p>
                <a:r>
                  <a:rPr lang="en-US" b="0" i="0" smtClean="0">
                    <a:latin typeface="Cambria Math"/>
                  </a:rPr>
                  <a:t>𝐹_𝑁−𝑤 cos⁡〖15°〗=𝑚𝑎</a:t>
                </a:r>
                <a:endParaRPr lang="en-US" b="0" dirty="0" smtClean="0"/>
              </a:p>
              <a:p>
                <a:r>
                  <a:rPr lang="en-US" b="0" i="0" smtClean="0">
                    <a:latin typeface="Cambria Math"/>
                  </a:rPr>
                  <a:t>𝐹_𝑁−𝑚𝑔 cos⁡〖15°〗=𝑚(0)</a:t>
                </a:r>
                <a:endParaRPr lang="en-US" b="0" dirty="0" smtClean="0"/>
              </a:p>
              <a:p>
                <a:r>
                  <a:rPr lang="en-US" b="0" i="0" smtClean="0">
                    <a:latin typeface="Cambria Math"/>
                  </a:rPr>
                  <a:t>𝐹_𝑁−(65 𝑘𝑔)(9.8 𝑚/𝑠^2 )  cos⁡〖15°〗=0</a:t>
                </a:r>
                <a:endParaRPr lang="en-US" b="0" dirty="0" smtClean="0"/>
              </a:p>
              <a:p>
                <a:r>
                  <a:rPr lang="en-US" b="0" i="0" smtClean="0">
                    <a:latin typeface="Cambria Math"/>
                  </a:rPr>
                  <a:t>𝐹_𝑁=615.2948 𝑁</a:t>
                </a:r>
                <a:endParaRPr lang="en-US" dirty="0" smtClean="0"/>
              </a:p>
              <a:p>
                <a:r>
                  <a:rPr lang="en-US" dirty="0" smtClean="0"/>
                  <a:t>parallel direction:</a:t>
                </a:r>
              </a:p>
              <a:p>
                <a:r>
                  <a:rPr lang="en-US" b="0" i="0" smtClean="0">
                    <a:latin typeface="Cambria Math"/>
                  </a:rPr>
                  <a:t>𝑓−𝑤 sin⁡〖15°〗=𝑚𝑎</a:t>
                </a:r>
                <a:endParaRPr lang="en-US" dirty="0" smtClean="0"/>
              </a:p>
              <a:p>
                <a:r>
                  <a:rPr lang="en-US" b="0" i="0" smtClean="0">
                    <a:latin typeface="Cambria Math"/>
                  </a:rPr>
                  <a:t>𝜇_𝑘 𝐹_𝑁−𝑚𝑔 sin⁡〖15°〗=𝑚𝑎</a:t>
                </a:r>
                <a:endParaRPr lang="en-US" b="0" dirty="0" smtClean="0"/>
              </a:p>
              <a:p>
                <a:r>
                  <a:rPr lang="en-US" b="0" i="0" smtClean="0">
                    <a:latin typeface="Cambria Math"/>
                  </a:rPr>
                  <a:t>(0.1)(615.2948 𝑁)−(65 𝑘𝑔)(9.8 𝑚/𝑠^2 )  sin⁡〖15°〗=(65 𝑘𝑔)𝑎</a:t>
                </a:r>
                <a:endParaRPr lang="en-US" b="0" dirty="0" smtClean="0"/>
              </a:p>
              <a:p>
                <a:r>
                  <a:rPr lang="en-US" b="0" i="0" smtClean="0">
                    <a:latin typeface="Cambria Math"/>
                  </a:rPr>
                  <a:t>−103.338 𝑁=(65 𝑘𝑔)𝑎</a:t>
                </a:r>
                <a:endParaRPr lang="en-US" b="0" dirty="0" smtClean="0"/>
              </a:p>
              <a:p>
                <a:r>
                  <a:rPr lang="en-US" b="0" i="0" smtClean="0">
                    <a:latin typeface="Cambria Math"/>
                  </a:rPr>
                  <a:t>−1.59 𝑚/𝑠^2 =𝑎</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31</a:t>
            </a:fld>
            <a:endParaRPr lang="en-US"/>
          </a:p>
        </p:txBody>
      </p:sp>
    </p:spTree>
    <p:extLst>
      <p:ext uri="{BB962C8B-B14F-4D97-AF65-F5344CB8AC3E}">
        <p14:creationId xmlns:p14="http://schemas.microsoft.com/office/powerpoint/2010/main" val="1818791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𝑦</m:t>
                      </m:r>
                      <m:r>
                        <a:rPr lang="en-US" sz="1200" b="0" i="1" kern="1200" smtClean="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𝑊</m:t>
                      </m:r>
                      <m:r>
                        <a:rPr lang="en-US" sz="1200" b="0" i="1" kern="1200">
                          <a:solidFill>
                            <a:schemeClr val="tx1"/>
                          </a:solidFill>
                          <a:effectLst/>
                          <a:latin typeface="Cambria Math"/>
                          <a:ea typeface="+mn-ea"/>
                          <a:cs typeface="+mn-cs"/>
                        </a:rPr>
                        <m:t>+230 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𝑠𝑖𝑛</m:t>
                      </m:r>
                      <m:r>
                        <a:rPr lang="en-US" sz="1200" b="0" i="1" kern="1200">
                          <a:solidFill>
                            <a:schemeClr val="tx1"/>
                          </a:solidFill>
                          <a:effectLst/>
                          <a:latin typeface="Cambria Math"/>
                          <a:ea typeface="+mn-ea"/>
                          <a:cs typeface="+mn-cs"/>
                        </a:rPr>
                        <m:t> 30°=</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9.8</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den>
                          </m:f>
                        </m:e>
                      </m:d>
                      <m:r>
                        <a:rPr lang="en-US" sz="1200" b="0" i="1" kern="1200">
                          <a:solidFill>
                            <a:schemeClr val="tx1"/>
                          </a:solidFill>
                          <a:effectLst/>
                          <a:latin typeface="Cambria Math"/>
                          <a:ea typeface="+mn-ea"/>
                          <a:cs typeface="+mn-cs"/>
                        </a:rPr>
                        <m:t>+115 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0</m:t>
                          </m:r>
                        </m:e>
                      </m:d>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oMath>
                  </m:oMathPara>
                </a14:m>
                <a:endParaRPr lang="en-US" b="0" dirty="0"/>
              </a:p>
              <a:p>
                <a:endParaRPr lang="en-US" sz="1200" b="0" i="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𝑥</m:t>
                      </m:r>
                      <m:r>
                        <a:rPr lang="en-US" sz="1200" b="0" i="1" kern="1200" smtClean="0">
                          <a:solidFill>
                            <a:schemeClr val="tx1"/>
                          </a:solidFill>
                          <a:effectLst/>
                          <a:latin typeface="Cambria Math"/>
                          <a:ea typeface="+mn-ea"/>
                          <a:cs typeface="+mn-cs"/>
                        </a:rPr>
                        <m:t>:230 </m:t>
                      </m:r>
                      <m:r>
                        <a:rPr lang="en-US" sz="1200" b="0" i="1" kern="1200" smtClean="0">
                          <a:solidFill>
                            <a:schemeClr val="tx1"/>
                          </a:solidFill>
                          <a:effectLst/>
                          <a:latin typeface="Cambria Math"/>
                          <a:ea typeface="+mn-ea"/>
                          <a:cs typeface="+mn-cs"/>
                        </a:rPr>
                        <m:t>𝑁</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𝑐𝑜𝑠</m:t>
                      </m:r>
                      <m:r>
                        <a:rPr lang="en-US" sz="1200" b="0" i="1" kern="1200" smtClean="0">
                          <a:solidFill>
                            <a:schemeClr val="tx1"/>
                          </a:solidFill>
                          <a:effectLst/>
                          <a:latin typeface="Cambria Math"/>
                          <a:ea typeface="+mn-ea"/>
                          <a:cs typeface="+mn-cs"/>
                        </a:rPr>
                        <m:t> 30°−</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𝑓</m:t>
                          </m:r>
                        </m:e>
                        <m:sub>
                          <m:r>
                            <a:rPr lang="en-US" sz="1200" b="0" i="1" kern="1200">
                              <a:solidFill>
                                <a:schemeClr val="tx1"/>
                              </a:solidFill>
                              <a:effectLst/>
                              <a:latin typeface="Cambria Math"/>
                              <a:ea typeface="+mn-ea"/>
                              <a:cs typeface="+mn-cs"/>
                            </a:rPr>
                            <m:t>𝑘</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e>
                      </m:d>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r>
                        <a:rPr lang="en-US" sz="1200" b="0" i="1" kern="1200">
                          <a:solidFill>
                            <a:schemeClr val="tx1"/>
                          </a:solidFill>
                          <a:effectLst/>
                          <a:latin typeface="Cambria Math"/>
                          <a:ea typeface="+mn-ea"/>
                          <a:cs typeface="+mn-cs"/>
                        </a:rPr>
                        <m:t>)(0)</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e>
                      </m:d>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r>
                        <a:rPr lang="en-US" sz="1200" b="0" i="1" kern="1200">
                          <a:solidFill>
                            <a:schemeClr val="tx1"/>
                          </a:solidFill>
                          <a:effectLst/>
                          <a:latin typeface="Cambria Math"/>
                          <a:ea typeface="+mn-ea"/>
                          <a:cs typeface="+mn-cs"/>
                        </a:rPr>
                        <m:t>=0.230</m:t>
                      </m:r>
                    </m:oMath>
                  </m:oMathPara>
                </a14:m>
                <a:endParaRPr lang="en-US" sz="1200" b="0" kern="1200" dirty="0">
                  <a:solidFill>
                    <a:schemeClr val="tx1"/>
                  </a:solidFill>
                  <a:effectLst/>
                  <a:latin typeface="+mn-lt"/>
                  <a:ea typeface="+mn-ea"/>
                  <a:cs typeface="+mn-cs"/>
                </a:endParaRPr>
              </a:p>
              <a:p>
                <a:endParaRPr lang="en-US" b="0" dirty="0"/>
              </a:p>
            </p:txBody>
          </p:sp>
        </mc:Choice>
        <mc:Fallback xmlns="">
          <p:sp>
            <p:nvSpPr>
              <p:cNvPr id="3" name="Notes Placeholder 2"/>
              <p:cNvSpPr>
                <a:spLocks noGrp="1"/>
              </p:cNvSpPr>
              <p:nvPr>
                <p:ph type="body" idx="1"/>
              </p:nvPr>
            </p:nvSpPr>
            <p:spPr/>
            <p:txBody>
              <a:bodyPr/>
              <a:lstStyle/>
              <a:p>
                <a:pPr marL="228600" indent="-228600">
                  <a:buAutoNum type="alphaLcParenBoth"/>
                </a:pPr>
                <a:r>
                  <a:rPr lang="en-US" b="0" i="0" smtClean="0">
                    <a:latin typeface="Cambria Math"/>
                  </a:rPr>
                  <a:t>𝜇_𝑠=0.75, 𝜇_𝑘=0.67</a:t>
                </a:r>
                <a:r>
                  <a:rPr lang="en-US" b="0" dirty="0" smtClean="0"/>
                  <a:t/>
                </a:r>
                <a:br>
                  <a:rPr lang="en-US" b="0" dirty="0" smtClean="0"/>
                </a:br>
                <a:r>
                  <a:rPr lang="en-US" b="0" i="0" smtClean="0">
                    <a:latin typeface="Cambria Math"/>
                  </a:rPr>
                  <a:t>𝑦:𝐹_𝑁=𝑤=𝑚𝑔</a:t>
                </a:r>
                <a:r>
                  <a:rPr lang="en-US" b="0" dirty="0" smtClean="0"/>
                  <a:t/>
                </a:r>
                <a:br>
                  <a:rPr lang="en-US" b="0" dirty="0" smtClean="0"/>
                </a:br>
                <a:r>
                  <a:rPr lang="en-US" b="0" i="0" smtClean="0">
                    <a:latin typeface="Cambria Math"/>
                  </a:rPr>
                  <a:t>𝑥:𝑓_𝑠=𝑚𝑎</a:t>
                </a:r>
                <a:r>
                  <a:rPr lang="en-US" b="0" dirty="0" smtClean="0"/>
                  <a:t/>
                </a:r>
                <a:br>
                  <a:rPr lang="en-US" b="0" dirty="0" smtClean="0"/>
                </a:br>
                <a:r>
                  <a:rPr lang="en-US" b="0" i="0" smtClean="0">
                    <a:latin typeface="Cambria Math"/>
                  </a:rPr>
                  <a:t>𝜇_𝑠 𝐹_𝑁=𝑚𝑎</a:t>
                </a:r>
                <a:r>
                  <a:rPr lang="en-US" b="0" dirty="0" smtClean="0"/>
                  <a:t/>
                </a:r>
                <a:br>
                  <a:rPr lang="en-US" b="0" dirty="0" smtClean="0"/>
                </a:br>
                <a:r>
                  <a:rPr lang="en-US" b="0" i="0" smtClean="0">
                    <a:latin typeface="Cambria Math"/>
                  </a:rPr>
                  <a:t>𝜇_𝑠 𝑚𝑔=𝑚𝑎</a:t>
                </a:r>
                <a:r>
                  <a:rPr lang="en-US" b="0" dirty="0" smtClean="0"/>
                  <a:t/>
                </a:r>
                <a:br>
                  <a:rPr lang="en-US" b="0" dirty="0" smtClean="0"/>
                </a:br>
                <a:r>
                  <a:rPr lang="en-US" b="0" i="0" smtClean="0">
                    <a:latin typeface="Cambria Math"/>
                  </a:rPr>
                  <a:t>𝜇_𝑠 𝑔=𝑎=0.75(9.8 𝑚/𝑠^2 )=7.35 𝑚/𝑠^2 </a:t>
                </a:r>
                <a:endParaRPr lang="en-US" b="0" dirty="0" smtClean="0"/>
              </a:p>
              <a:p>
                <a:pPr marL="228600" indent="-228600">
                  <a:buAutoNum type="alphaLcParenBoth"/>
                </a:pPr>
                <a:r>
                  <a:rPr lang="en-US" b="0" i="0" smtClean="0">
                    <a:latin typeface="Cambria Math"/>
                  </a:rPr>
                  <a:t>𝑦:</a:t>
                </a:r>
                <a:r>
                  <a:rPr lang="en-US" b="0" i="0" smtClean="0">
                    <a:latin typeface="Cambria Math"/>
                  </a:rPr>
                  <a:t>𝐹_𝑁=𝑤=𝑚𝑔</a:t>
                </a:r>
                <a:r>
                  <a:rPr lang="en-US" b="0" i="1" dirty="0" smtClean="0">
                    <a:latin typeface="Cambria Math"/>
                  </a:rPr>
                  <a:t/>
                </a:r>
                <a:br>
                  <a:rPr lang="en-US" b="0" i="1" dirty="0" smtClean="0">
                    <a:latin typeface="Cambria Math"/>
                  </a:rPr>
                </a:br>
                <a:r>
                  <a:rPr lang="en-US" b="0" i="0" smtClean="0">
                    <a:latin typeface="Cambria Math"/>
                  </a:rPr>
                  <a:t>𝑥:𝑓_</a:t>
                </a:r>
                <a:r>
                  <a:rPr lang="en-US" b="0" i="0" smtClean="0">
                    <a:latin typeface="Cambria Math"/>
                  </a:rPr>
                  <a:t>𝑘</a:t>
                </a:r>
                <a:r>
                  <a:rPr lang="en-US" b="0" i="0" smtClean="0">
                    <a:latin typeface="Cambria Math"/>
                  </a:rPr>
                  <a:t>=𝑚𝑎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𝐹_𝑁=𝑚𝑎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𝑚𝑔=𝑚𝑎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𝑔=𝑎=0.</a:t>
                </a:r>
                <a:r>
                  <a:rPr lang="en-US" b="0" i="0" smtClean="0">
                    <a:latin typeface="Cambria Math"/>
                  </a:rPr>
                  <a:t>67</a:t>
                </a:r>
                <a:r>
                  <a:rPr lang="en-US" b="0" i="0" smtClean="0">
                    <a:latin typeface="Cambria Math"/>
                  </a:rPr>
                  <a:t>(9.8 𝑚/𝑠^2 )=</a:t>
                </a:r>
                <a:r>
                  <a:rPr lang="en-US" b="0" i="0" smtClean="0">
                    <a:latin typeface="Cambria Math"/>
                  </a:rPr>
                  <a:t>6.57</a:t>
                </a:r>
                <a:r>
                  <a:rPr lang="en-US" b="0" i="0" smtClean="0">
                    <a:latin typeface="Cambria Math"/>
                  </a:rPr>
                  <a:t> 𝑚/𝑠^2 </a:t>
                </a:r>
                <a:endParaRPr lang="en-US" b="0" dirty="0" smtClean="0"/>
              </a:p>
              <a:p>
                <a:pPr marL="228600" indent="-228600">
                  <a:buAutoNum type="alphaLcParenBoth"/>
                </a:pPr>
                <a:r>
                  <a:rPr lang="en-US" b="0" dirty="0" smtClean="0"/>
                  <a:t>Better to not burn rubber</a:t>
                </a:r>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32</a:t>
            </a:fld>
            <a:endParaRPr lang="en-US"/>
          </a:p>
        </p:txBody>
      </p:sp>
    </p:spTree>
    <p:extLst>
      <p:ext uri="{BB962C8B-B14F-4D97-AF65-F5344CB8AC3E}">
        <p14:creationId xmlns:p14="http://schemas.microsoft.com/office/powerpoint/2010/main" val="427665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5.5, 4.3, 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4.5</a:t>
            </a:r>
          </a:p>
        </p:txBody>
      </p:sp>
      <p:sp>
        <p:nvSpPr>
          <p:cNvPr id="4" name="Slide Number Placeholder 3"/>
          <p:cNvSpPr>
            <a:spLocks noGrp="1"/>
          </p:cNvSpPr>
          <p:nvPr>
            <p:ph type="sldNum" sz="quarter" idx="5"/>
          </p:nvPr>
        </p:nvSpPr>
        <p:spPr/>
        <p:txBody>
          <a:bodyPr/>
          <a:lstStyle/>
          <a:p>
            <a:fld id="{4773610B-53DB-49DD-BBDC-20A49CD095C3}" type="slidenum">
              <a:rPr lang="en-US" smtClean="0"/>
              <a:t>33</a:t>
            </a:fld>
            <a:endParaRPr lang="en-US"/>
          </a:p>
        </p:txBody>
      </p:sp>
    </p:spTree>
    <p:extLst>
      <p:ext uri="{BB962C8B-B14F-4D97-AF65-F5344CB8AC3E}">
        <p14:creationId xmlns:p14="http://schemas.microsoft.com/office/powerpoint/2010/main" val="228146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36</a:t>
            </a:fld>
            <a:endParaRPr lang="en-US"/>
          </a:p>
        </p:txBody>
      </p:sp>
    </p:spTree>
    <p:extLst>
      <p:ext uri="{BB962C8B-B14F-4D97-AF65-F5344CB8AC3E}">
        <p14:creationId xmlns:p14="http://schemas.microsoft.com/office/powerpoint/2010/main" val="1659084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u="sng" dirty="0"/>
                  <a:t>y-components</a:t>
                </a:r>
                <a:endParaRPr lang="en-US"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r>
                        <a:rPr lang="en-US" b="0" i="0" u="none" smtClean="0">
                          <a:latin typeface="Cambria Math"/>
                        </a:rPr>
                        <m:t> </m:t>
                      </m:r>
                      <m:r>
                        <m:rPr>
                          <m:sty m:val="p"/>
                        </m:rPr>
                        <a:rPr lang="en-US" b="0" i="0" u="none" smtClean="0">
                          <a:latin typeface="Cambria Math"/>
                        </a:rPr>
                        <m:t>cos</m:t>
                      </m:r>
                      <m:r>
                        <a:rPr lang="en-US" b="0" i="0" u="none" smtClean="0">
                          <a:latin typeface="Cambria Math"/>
                        </a:rPr>
                        <m:t> 21.0</m:t>
                      </m:r>
                      <m:r>
                        <a:rPr lang="en-US" b="0" i="1" u="none" smtClean="0">
                          <a:latin typeface="Cambria Math"/>
                        </a:rPr>
                        <m:t>°−</m:t>
                      </m:r>
                      <m:r>
                        <a:rPr lang="en-US" b="0" i="1" u="none" smtClean="0">
                          <a:latin typeface="Cambria Math"/>
                        </a:rPr>
                        <m:t>𝑊</m:t>
                      </m:r>
                      <m:r>
                        <a:rPr lang="en-US" b="0" i="1" u="none" smtClean="0">
                          <a:latin typeface="Cambria Math"/>
                        </a:rPr>
                        <m:t>=</m:t>
                      </m:r>
                      <m:r>
                        <a:rPr lang="en-US" b="0" i="1" u="none" smtClean="0">
                          <a:latin typeface="Cambria Math"/>
                        </a:rPr>
                        <m:t>𝑚𝑎</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func>
                        <m:funcPr>
                          <m:ctrlPr>
                            <a:rPr lang="en-US" b="0" i="1" u="none" smtClean="0">
                              <a:latin typeface="Cambria Math" panose="02040503050406030204" pitchFamily="18" charset="0"/>
                            </a:rPr>
                          </m:ctrlPr>
                        </m:funcPr>
                        <m:fName>
                          <m:r>
                            <m:rPr>
                              <m:sty m:val="p"/>
                            </m:rPr>
                            <a:rPr lang="en-US" b="0" i="0" u="none" smtClean="0">
                              <a:latin typeface="Cambria Math"/>
                            </a:rPr>
                            <m:t>cos</m:t>
                          </m:r>
                        </m:fName>
                        <m:e>
                          <m:r>
                            <a:rPr lang="en-US" b="0" i="1" u="none" smtClean="0">
                              <a:latin typeface="Cambria Math"/>
                            </a:rPr>
                            <m:t>21.0°</m:t>
                          </m:r>
                        </m:e>
                      </m:func>
                      <m:r>
                        <a:rPr lang="en-US" b="0" i="1" u="none" smtClean="0">
                          <a:latin typeface="Cambria Math"/>
                        </a:rPr>
                        <m:t>−53800 </m:t>
                      </m:r>
                      <m:r>
                        <a:rPr lang="en-US" b="0" i="1" u="none" smtClean="0">
                          <a:latin typeface="Cambria Math"/>
                        </a:rPr>
                        <m:t>𝑁</m:t>
                      </m:r>
                      <m:r>
                        <a:rPr lang="en-US" b="0" i="1" u="none" smtClean="0">
                          <a:latin typeface="Cambria Math"/>
                        </a:rPr>
                        <m:t>=0</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func>
                        <m:funcPr>
                          <m:ctrlPr>
                            <a:rPr lang="en-US" b="0" i="1" u="none" smtClean="0">
                              <a:latin typeface="Cambria Math" panose="02040503050406030204" pitchFamily="18" charset="0"/>
                            </a:rPr>
                          </m:ctrlPr>
                        </m:funcPr>
                        <m:fName>
                          <m:r>
                            <m:rPr>
                              <m:sty m:val="p"/>
                            </m:rPr>
                            <a:rPr lang="en-US" b="0" i="0" u="none" smtClean="0">
                              <a:latin typeface="Cambria Math"/>
                            </a:rPr>
                            <m:t>cos</m:t>
                          </m:r>
                        </m:fName>
                        <m:e>
                          <m:r>
                            <a:rPr lang="en-US" b="0" i="1" u="none" smtClean="0">
                              <a:latin typeface="Cambria Math"/>
                            </a:rPr>
                            <m:t>21.0°</m:t>
                          </m:r>
                        </m:e>
                      </m:func>
                      <m:r>
                        <a:rPr lang="en-US" b="0" i="1" u="none" smtClean="0">
                          <a:latin typeface="Cambria Math"/>
                        </a:rPr>
                        <m:t>=53800 </m:t>
                      </m:r>
                      <m:r>
                        <a:rPr lang="en-US" b="0" i="1" u="none" smtClean="0">
                          <a:latin typeface="Cambria Math"/>
                        </a:rPr>
                        <m:t>𝑁</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r>
                        <a:rPr lang="en-US" b="0" i="1" u="none" smtClean="0">
                          <a:latin typeface="Cambria Math"/>
                        </a:rPr>
                        <m:t>=57600 </m:t>
                      </m:r>
                      <m:r>
                        <a:rPr lang="en-US" b="0" i="1" u="none" smtClean="0">
                          <a:latin typeface="Cambria Math"/>
                        </a:rPr>
                        <m:t>𝑁</m:t>
                      </m:r>
                    </m:oMath>
                  </m:oMathPara>
                </a14:m>
                <a:endParaRPr lang="en-US" i="0" u="none" dirty="0"/>
              </a:p>
            </p:txBody>
          </p:sp>
        </mc:Choice>
        <mc:Fallback xmlns="">
          <p:sp>
            <p:nvSpPr>
              <p:cNvPr id="3" name="Notes Placeholder 2"/>
              <p:cNvSpPr>
                <a:spLocks noGrp="1"/>
              </p:cNvSpPr>
              <p:nvPr>
                <p:ph type="body" idx="1"/>
              </p:nvPr>
            </p:nvSpPr>
            <p:spPr/>
            <p:txBody>
              <a:bodyPr/>
              <a:lstStyle/>
              <a:p>
                <a:r>
                  <a:rPr lang="en-US" u="sng" dirty="0" smtClean="0"/>
                  <a:t>y-components</a:t>
                </a:r>
                <a:endParaRPr lang="en-US" u="none" dirty="0" smtClean="0"/>
              </a:p>
              <a:p>
                <a:r>
                  <a:rPr lang="en-US" b="0" i="0" u="none" smtClean="0">
                    <a:latin typeface="Cambria Math"/>
                  </a:rPr>
                  <a:t>𝐿 cos 21.0°−𝑊=𝑚𝑎</a:t>
                </a:r>
                <a:endParaRPr lang="en-US" b="0" i="0" u="none" dirty="0" smtClean="0"/>
              </a:p>
              <a:p>
                <a:r>
                  <a:rPr lang="en-US" b="0" i="0" u="none" smtClean="0">
                    <a:latin typeface="Cambria Math"/>
                  </a:rPr>
                  <a:t>𝐿 cos⁡〖21.0°〗−53800 𝑁=0</a:t>
                </a:r>
                <a:endParaRPr lang="en-US" b="0" i="0" u="none" dirty="0" smtClean="0"/>
              </a:p>
              <a:p>
                <a:r>
                  <a:rPr lang="en-US" b="0" i="0" u="none" smtClean="0">
                    <a:latin typeface="Cambria Math"/>
                  </a:rPr>
                  <a:t>𝐿 cos⁡〖21.0°〗=53800 𝑁</a:t>
                </a:r>
                <a:endParaRPr lang="en-US" b="0" i="0" u="none" dirty="0" smtClean="0"/>
              </a:p>
              <a:p>
                <a:r>
                  <a:rPr lang="en-US" b="0" i="0" u="none" smtClean="0">
                    <a:latin typeface="Cambria Math"/>
                  </a:rPr>
                  <a:t>𝐿=57600 𝑁</a:t>
                </a:r>
                <a:endParaRPr lang="en-US" i="0" u="none"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38</a:t>
            </a:fld>
            <a:endParaRPr lang="en-US"/>
          </a:p>
        </p:txBody>
      </p:sp>
    </p:spTree>
    <p:extLst>
      <p:ext uri="{BB962C8B-B14F-4D97-AF65-F5344CB8AC3E}">
        <p14:creationId xmlns:p14="http://schemas.microsoft.com/office/powerpoint/2010/main" val="706694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38C595-6D48-4EE2-BB64-B7509CD556BB}" type="slidenum">
              <a:rPr lang="en-US" sz="1200" smtClean="0"/>
              <a:pPr eaLnBrk="1" hangingPunct="1"/>
              <a:t>39</a:t>
            </a:fld>
            <a:endParaRPr lang="en-US" sz="1200"/>
          </a:p>
        </p:txBody>
      </p:sp>
      <p:sp>
        <p:nvSpPr>
          <p:cNvPr id="15462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5462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𝑆𝑜𝑙𝑣𝑒</m:t>
                      </m:r>
                      <m:r>
                        <a:rPr lang="en-US" i="1" dirty="0" smtClean="0">
                          <a:latin typeface="Cambria Math"/>
                        </a:rPr>
                        <m:t> </m:t>
                      </m:r>
                      <m:r>
                        <a:rPr lang="en-US" i="1" dirty="0" smtClean="0">
                          <a:latin typeface="Cambria Math"/>
                        </a:rPr>
                        <m:t>𝑜𝑛</m:t>
                      </m:r>
                      <m:r>
                        <a:rPr lang="en-US" i="1" dirty="0" smtClean="0">
                          <a:latin typeface="Cambria Math"/>
                        </a:rPr>
                        <m:t> </m:t>
                      </m:r>
                      <m:r>
                        <a:rPr lang="en-US" i="1" dirty="0" smtClean="0">
                          <a:latin typeface="Cambria Math"/>
                        </a:rPr>
                        <m:t>𝑏𝑜𝑎𝑟𝑑</m:t>
                      </m:r>
                      <m:r>
                        <a:rPr lang="en-US" i="1" dirty="0" smtClean="0">
                          <a:latin typeface="Cambria Math"/>
                        </a:rPr>
                        <m:t> </m:t>
                      </m:r>
                      <m:r>
                        <a:rPr lang="en-US" i="1" dirty="0" smtClean="0">
                          <a:latin typeface="Cambria Math"/>
                        </a:rPr>
                        <m:t>𝑏𝑦</m:t>
                      </m:r>
                      <m:r>
                        <a:rPr lang="en-US" i="1" dirty="0" smtClean="0">
                          <a:latin typeface="Cambria Math"/>
                        </a:rPr>
                        <m:t> </m:t>
                      </m:r>
                      <m:r>
                        <a:rPr lang="en-US" i="1" dirty="0" smtClean="0">
                          <a:latin typeface="Cambria Math"/>
                        </a:rPr>
                        <m:t>𝑚𝑎𝑘𝑖𝑛𝑔</m:t>
                      </m:r>
                      <m:r>
                        <a:rPr lang="en-US" i="1" dirty="0" smtClean="0">
                          <a:latin typeface="Cambria Math"/>
                        </a:rPr>
                        <m:t> </m:t>
                      </m:r>
                      <m:r>
                        <a:rPr lang="en-US" i="1" dirty="0" smtClean="0">
                          <a:latin typeface="Cambria Math"/>
                        </a:rPr>
                        <m:t>𝑎</m:t>
                      </m:r>
                      <m:r>
                        <a:rPr lang="en-US" i="1" dirty="0" smtClean="0">
                          <a:latin typeface="Cambria Math"/>
                        </a:rPr>
                        <m:t> </m:t>
                      </m:r>
                      <m:r>
                        <a:rPr lang="en-US" i="1" dirty="0" smtClean="0">
                          <a:latin typeface="Cambria Math"/>
                        </a:rPr>
                        <m:t>𝑡𝑎𝑏𝑙𝑒</m:t>
                      </m:r>
                      <m:r>
                        <a:rPr lang="en-US" i="1" dirty="0" smtClean="0">
                          <a:latin typeface="Cambria Math"/>
                        </a:rPr>
                        <m:t> </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𝐹</m:t>
                          </m:r>
                        </m:e>
                        <m:sub>
                          <m:r>
                            <a:rPr lang="en-US" i="1" dirty="0" smtClean="0">
                              <a:latin typeface="Cambria Math"/>
                            </a:rPr>
                            <m:t>𝑥</m:t>
                          </m:r>
                        </m:sub>
                      </m:sSub>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𝑇</m:t>
                          </m:r>
                        </m:e>
                        <m:sub>
                          <m:r>
                            <a:rPr lang="en-US" b="0" i="1" dirty="0" smtClean="0">
                              <a:latin typeface="Cambria Math"/>
                            </a:rPr>
                            <m:t>2</m:t>
                          </m:r>
                        </m:sub>
                      </m:sSub>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32°</m:t>
                          </m:r>
                        </m:e>
                      </m:func>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𝑇</m:t>
                          </m:r>
                        </m:e>
                        <m:sub>
                          <m:r>
                            <a:rPr lang="en-US" b="0" i="1" dirty="0" smtClean="0">
                              <a:latin typeface="Cambria Math"/>
                            </a:rPr>
                            <m:t>1</m:t>
                          </m:r>
                        </m:sub>
                      </m:sSub>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32°</m:t>
                          </m:r>
                        </m:e>
                      </m:func>
                      <m:r>
                        <a:rPr lang="en-US" i="1" dirty="0" smtClean="0">
                          <a:latin typeface="Cambria Math"/>
                        </a:rPr>
                        <m:t>=0</m:t>
                      </m:r>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.8480</m:t>
                          </m:r>
                        </m:e>
                      </m:d>
                      <m:r>
                        <a:rPr lang="en-US" b="0"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.8480</m:t>
                          </m:r>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𝐹</m:t>
                          </m:r>
                        </m:e>
                        <m:sub>
                          <m:r>
                            <a:rPr lang="en-US" b="0" i="1" dirty="0" smtClean="0">
                              <a:latin typeface="Cambria Math"/>
                              <a:sym typeface="Wingdings" pitchFamily="2" charset="2"/>
                            </a:rPr>
                            <m:t>𝑦</m:t>
                          </m:r>
                        </m:sub>
                      </m:sSub>
                      <m:r>
                        <a:rPr lang="en-US" i="1" dirty="0" smtClean="0">
                          <a:latin typeface="Cambria Math"/>
                          <a:sym typeface="Wingdings" pitchFamily="2" charset="2"/>
                        </a:rPr>
                        <m:t>:</m:t>
                      </m:r>
                      <m:r>
                        <a:rPr lang="en-US" b="0" i="1" dirty="0" smtClean="0">
                          <a:latin typeface="Cambria Math"/>
                          <a:sym typeface="Wingdings" pitchFamily="2" charset="2"/>
                        </a:rPr>
                        <m:t>−</m:t>
                      </m:r>
                      <m:r>
                        <a:rPr lang="en-US" b="0" i="1" dirty="0" smtClean="0">
                          <a:latin typeface="Cambria Math"/>
                          <a:sym typeface="Wingdings" pitchFamily="2" charset="2"/>
                        </a:rPr>
                        <m:t>𝑤</m:t>
                      </m:r>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sin</m:t>
                          </m:r>
                        </m:fName>
                        <m:e>
                          <m:r>
                            <a:rPr lang="en-US" b="0" i="1" dirty="0" smtClean="0">
                              <a:latin typeface="Cambria Math"/>
                              <a:sym typeface="Wingdings" pitchFamily="2" charset="2"/>
                            </a:rPr>
                            <m:t>32°</m:t>
                          </m:r>
                        </m:e>
                      </m:func>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sin</m:t>
                          </m:r>
                        </m:fName>
                        <m:e>
                          <m:r>
                            <a:rPr lang="en-US" b="0" i="1" dirty="0" smtClean="0">
                              <a:latin typeface="Cambria Math"/>
                              <a:sym typeface="Wingdings" pitchFamily="2" charset="2"/>
                            </a:rPr>
                            <m:t>32°</m:t>
                          </m:r>
                        </m:e>
                      </m:func>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−110 </m:t>
                      </m:r>
                      <m:r>
                        <a:rPr lang="en-US" i="1" dirty="0" smtClean="0">
                          <a:latin typeface="Cambria Math"/>
                          <a:sym typeface="Wingdings" pitchFamily="2" charset="2"/>
                        </a:rPr>
                        <m:t>𝑁</m:t>
                      </m:r>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.5299</m:t>
                          </m:r>
                        </m:e>
                      </m:d>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.5299</m:t>
                          </m:r>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−110 </m:t>
                      </m:r>
                      <m:r>
                        <a:rPr lang="en-US" i="1" dirty="0" smtClean="0">
                          <a:latin typeface="Cambria Math"/>
                          <a:sym typeface="Wingdings" pitchFamily="2" charset="2"/>
                        </a:rPr>
                        <m:t>𝑁</m:t>
                      </m:r>
                      <m:r>
                        <a:rPr lang="en-US" i="1" dirty="0" smtClean="0">
                          <a:latin typeface="Cambria Math"/>
                          <a:sym typeface="Wingdings" pitchFamily="2" charset="2"/>
                        </a:rPr>
                        <m:t>+1.0598</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1.0598 </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=110 </m:t>
                      </m:r>
                      <m:r>
                        <a:rPr lang="en-US" i="1" dirty="0" smtClean="0">
                          <a:latin typeface="Cambria Math"/>
                          <a:sym typeface="Wingdings" pitchFamily="2" charset="2"/>
                        </a:rPr>
                        <m:t>𝑁</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r>
                        <a:rPr lang="en-US" i="1" dirty="0" smtClean="0">
                          <a:latin typeface="Cambria Math"/>
                          <a:sym typeface="Wingdings" pitchFamily="2" charset="2"/>
                        </a:rPr>
                        <m:t>=103.8 </m:t>
                      </m:r>
                      <m:r>
                        <a:rPr lang="en-US" i="1" dirty="0" smtClean="0">
                          <a:latin typeface="Cambria Math"/>
                          <a:sym typeface="Wingdings" pitchFamily="2" charset="2"/>
                        </a:rPr>
                        <m:t>𝑁</m:t>
                      </m:r>
                    </m:oMath>
                  </m:oMathPara>
                </a14:m>
                <a:endParaRPr lang="en-US" dirty="0"/>
              </a:p>
            </p:txBody>
          </p:sp>
        </mc:Choice>
        <mc:Fallback xmlns="">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𝑆𝑜𝑙𝑣𝑒 𝑜𝑛 𝑏𝑜𝑎𝑟𝑑 𝑏𝑦 𝑚𝑎𝑘𝑖𝑛𝑔 𝑎 𝑡𝑎𝑏𝑙𝑒 </a:t>
                </a:r>
                <a:endParaRPr lang="en-US" dirty="0" smtClean="0"/>
              </a:p>
              <a:p>
                <a:pPr eaLnBrk="1" hangingPunct="1"/>
                <a:r>
                  <a:rPr lang="en-US" i="0" dirty="0" smtClean="0">
                    <a:latin typeface="Cambria Math"/>
                  </a:rPr>
                  <a:t>𝐹_𝑥</a:t>
                </a:r>
                <a:r>
                  <a:rPr lang="en-US" i="0" dirty="0" smtClean="0">
                    <a:latin typeface="Cambria Math"/>
                  </a:rPr>
                  <a:t>: 𝑇</a:t>
                </a:r>
                <a:r>
                  <a:rPr lang="en-US" b="0" i="0" dirty="0" smtClean="0">
                    <a:latin typeface="Cambria Math"/>
                  </a:rPr>
                  <a:t>_2  cos⁡〖32°〗−𝑇_1  cos⁡〖32°〗</a:t>
                </a:r>
                <a:r>
                  <a:rPr lang="en-US" i="0" dirty="0" smtClean="0">
                    <a:latin typeface="Cambria Math"/>
                  </a:rPr>
                  <a:t>=0</a:t>
                </a:r>
                <a:endParaRPr lang="en-US" i="1" dirty="0" smtClean="0">
                  <a:latin typeface="Cambria Math"/>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_2 (</a:t>
                </a:r>
                <a:r>
                  <a:rPr lang="en-US" i="0" dirty="0" smtClean="0">
                    <a:latin typeface="Cambria Math"/>
                    <a:sym typeface="Wingdings" pitchFamily="2" charset="2"/>
                  </a:rPr>
                  <a:t>.8480</a:t>
                </a:r>
                <a:r>
                  <a:rPr lang="en-US" b="0" i="0" dirty="0" smtClean="0">
                    <a:latin typeface="Cambria Math"/>
                    <a:sym typeface="Wingdings" pitchFamily="2" charset="2"/>
                  </a:rPr>
                  <a:t>)−</a:t>
                </a:r>
                <a:r>
                  <a:rPr lang="en-US" i="0" dirty="0" smtClean="0">
                    <a:latin typeface="Cambria Math"/>
                    <a:sym typeface="Wingdings" pitchFamily="2" charset="2"/>
                  </a:rPr>
                  <a:t>𝑇</a:t>
                </a:r>
                <a:r>
                  <a:rPr lang="en-US" b="0" i="0" dirty="0" smtClean="0">
                    <a:latin typeface="Cambria Math"/>
                    <a:sym typeface="Wingdings" pitchFamily="2" charset="2"/>
                  </a:rPr>
                  <a:t>_1 (</a:t>
                </a:r>
                <a:r>
                  <a:rPr lang="en-US" i="0" dirty="0" smtClean="0">
                    <a:latin typeface="Cambria Math"/>
                    <a:sym typeface="Wingdings" pitchFamily="2" charset="2"/>
                  </a:rPr>
                  <a:t>.8480)=0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_1</a:t>
                </a:r>
                <a:r>
                  <a:rPr lang="en-US" i="0" dirty="0" smtClean="0">
                    <a:latin typeface="Cambria Math"/>
                    <a:sym typeface="Wingdings" pitchFamily="2" charset="2"/>
                  </a:rPr>
                  <a:t>=𝑇</a:t>
                </a:r>
                <a:r>
                  <a:rPr lang="en-US" b="0" i="0" dirty="0" smtClean="0">
                    <a:latin typeface="Cambria Math"/>
                    <a:sym typeface="Wingdings" pitchFamily="2" charset="2"/>
                  </a:rPr>
                  <a:t>_2</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_𝑦</a:t>
                </a:r>
                <a:r>
                  <a:rPr lang="en-US" i="0" dirty="0" smtClean="0">
                    <a:latin typeface="Cambria Math"/>
                    <a:sym typeface="Wingdings" pitchFamily="2" charset="2"/>
                  </a:rPr>
                  <a:t>:</a:t>
                </a:r>
                <a:r>
                  <a:rPr lang="en-US" b="0" i="0" dirty="0" smtClean="0">
                    <a:latin typeface="Cambria Math"/>
                    <a:sym typeface="Wingdings" pitchFamily="2" charset="2"/>
                  </a:rPr>
                  <a:t>−𝑤</a:t>
                </a:r>
                <a:r>
                  <a:rPr lang="en-US" i="0" dirty="0" smtClean="0">
                    <a:latin typeface="Cambria Math"/>
                    <a:sym typeface="Wingdings" pitchFamily="2" charset="2"/>
                  </a:rPr>
                  <a:t>+𝑇</a:t>
                </a:r>
                <a:r>
                  <a:rPr lang="en-US" b="0" i="0" dirty="0" smtClean="0">
                    <a:latin typeface="Cambria Math"/>
                    <a:sym typeface="Wingdings" pitchFamily="2" charset="2"/>
                  </a:rPr>
                  <a:t>_1  sin⁡〖32°〗</a:t>
                </a:r>
                <a:r>
                  <a:rPr lang="en-US" i="0" dirty="0" smtClean="0">
                    <a:latin typeface="Cambria Math"/>
                    <a:sym typeface="Wingdings" pitchFamily="2" charset="2"/>
                  </a:rPr>
                  <a:t>+𝑇</a:t>
                </a:r>
                <a:r>
                  <a:rPr lang="en-US" b="0" i="0" dirty="0" smtClean="0">
                    <a:latin typeface="Cambria Math"/>
                    <a:sym typeface="Wingdings" pitchFamily="2" charset="2"/>
                  </a:rPr>
                  <a:t>_2  sin⁡〖32°〗</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−110 𝑁+𝑇</a:t>
                </a:r>
                <a:r>
                  <a:rPr lang="en-US" b="0" i="0" dirty="0" smtClean="0">
                    <a:latin typeface="Cambria Math"/>
                    <a:sym typeface="Wingdings" pitchFamily="2" charset="2"/>
                  </a:rPr>
                  <a:t>_1 (</a:t>
                </a:r>
                <a:r>
                  <a:rPr lang="en-US" i="0" dirty="0" smtClean="0">
                    <a:latin typeface="Cambria Math"/>
                    <a:sym typeface="Wingdings" pitchFamily="2" charset="2"/>
                  </a:rPr>
                  <a:t>.5299</a:t>
                </a:r>
                <a:r>
                  <a:rPr lang="en-US" b="0" i="0" dirty="0" smtClean="0">
                    <a:latin typeface="Cambria Math"/>
                    <a:sym typeface="Wingdings" pitchFamily="2" charset="2"/>
                  </a:rPr>
                  <a:t>)</a:t>
                </a:r>
                <a:r>
                  <a:rPr lang="en-US" i="0" dirty="0" smtClean="0">
                    <a:latin typeface="Cambria Math"/>
                    <a:sym typeface="Wingdings" pitchFamily="2" charset="2"/>
                  </a:rPr>
                  <a:t>+𝑇</a:t>
                </a:r>
                <a:r>
                  <a:rPr lang="en-US" b="0" i="0" dirty="0" smtClean="0">
                    <a:latin typeface="Cambria Math"/>
                    <a:sym typeface="Wingdings" pitchFamily="2" charset="2"/>
                  </a:rPr>
                  <a:t>_2 (</a:t>
                </a:r>
                <a:r>
                  <a:rPr lang="en-US" i="0" dirty="0" smtClean="0">
                    <a:latin typeface="Cambria Math"/>
                    <a:sym typeface="Wingdings" pitchFamily="2" charset="2"/>
                  </a:rPr>
                  <a:t>.5299</a:t>
                </a:r>
                <a:r>
                  <a:rPr lang="en-US" b="0" i="0" dirty="0" smtClean="0">
                    <a:latin typeface="Cambria Math"/>
                    <a:sym typeface="Wingdings" pitchFamily="2" charset="2"/>
                  </a:rPr>
                  <a:t>)</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−110 𝑁+1.0598𝑇</a:t>
                </a:r>
                <a:r>
                  <a:rPr lang="en-US" b="0" i="0" dirty="0" smtClean="0">
                    <a:latin typeface="Cambria Math"/>
                    <a:sym typeface="Wingdings" pitchFamily="2" charset="2"/>
                  </a:rPr>
                  <a:t>_1</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1.0598 𝑇</a:t>
                </a:r>
                <a:r>
                  <a:rPr lang="en-US" b="0" i="0" dirty="0" smtClean="0">
                    <a:latin typeface="Cambria Math"/>
                    <a:sym typeface="Wingdings" pitchFamily="2" charset="2"/>
                  </a:rPr>
                  <a:t>_1</a:t>
                </a:r>
                <a:r>
                  <a:rPr lang="en-US" i="0" dirty="0" smtClean="0">
                    <a:latin typeface="Cambria Math"/>
                    <a:sym typeface="Wingdings" pitchFamily="2" charset="2"/>
                  </a:rPr>
                  <a:t>=110 𝑁</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_1</a:t>
                </a:r>
                <a:r>
                  <a:rPr lang="en-US" i="0" dirty="0" smtClean="0">
                    <a:latin typeface="Cambria Math"/>
                    <a:sym typeface="Wingdings" pitchFamily="2" charset="2"/>
                  </a:rPr>
                  <a:t>=𝑇</a:t>
                </a:r>
                <a:r>
                  <a:rPr lang="en-US" b="0" i="0" dirty="0" smtClean="0">
                    <a:latin typeface="Cambria Math"/>
                    <a:sym typeface="Wingdings" pitchFamily="2" charset="2"/>
                  </a:rPr>
                  <a:t>_2</a:t>
                </a:r>
                <a:r>
                  <a:rPr lang="en-US" i="0" dirty="0" smtClean="0">
                    <a:latin typeface="Cambria Math"/>
                    <a:sym typeface="Wingdings" pitchFamily="2" charset="2"/>
                  </a:rPr>
                  <a:t>=103.8 𝑁</a:t>
                </a:r>
                <a:endParaRPr lang="en-US" dirty="0" smtClean="0"/>
              </a:p>
            </p:txBody>
          </p:sp>
        </mc:Fallback>
      </mc:AlternateContent>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1" dirty="0"/>
                  <a:t>x</a:t>
                </a:r>
                <a:r>
                  <a:rPr lang="en-US" dirty="0"/>
                  <a:t>-direction</a:t>
                </a:r>
              </a:p>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65°</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80°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=0.920289</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oMath>
                  </m:oMathPara>
                </a14:m>
                <a:endParaRPr lang="en-US" dirty="0"/>
              </a:p>
              <a:p>
                <a:r>
                  <a:rPr lang="en-US" i="1" dirty="0"/>
                  <a:t>y</a:t>
                </a:r>
                <a:r>
                  <a:rPr lang="en-US" dirty="0"/>
                  <a:t>-direction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65°</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80°</m:t>
                          </m:r>
                        </m:e>
                      </m:func>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65°</m:t>
                          </m:r>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0.9202889</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80°</m:t>
                          </m:r>
                        </m:e>
                      </m:func>
                      <m:r>
                        <a:rPr lang="en-US" b="0" i="1" smtClean="0">
                          <a:latin typeface="Cambria Math"/>
                        </a:rPr>
                        <m:t>−535 </m:t>
                      </m:r>
                      <m:r>
                        <a:rPr lang="en-US" b="0" i="1" smtClean="0">
                          <a:latin typeface="Cambria Math"/>
                        </a:rPr>
                        <m:t>𝑁</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0.582424777</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=535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=919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=845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X-direction</a:t>
                </a:r>
              </a:p>
              <a:p>
                <a:r>
                  <a:rPr lang="en-US" b="0" i="0" smtClean="0">
                    <a:latin typeface="Cambria Math"/>
                  </a:rPr>
                  <a:t>−𝑇_1  sin⁡〖65°〗+𝑇_2  sin⁡〖80°〗=𝑚𝑎=0</a:t>
                </a:r>
                <a:endParaRPr lang="en-US" b="0" dirty="0" smtClean="0"/>
              </a:p>
              <a:p>
                <a:r>
                  <a:rPr lang="en-US" b="0" i="0" smtClean="0">
                    <a:latin typeface="Cambria Math"/>
                  </a:rPr>
                  <a:t>𝑇_2=0.920289𝑇_1</a:t>
                </a:r>
                <a:endParaRPr lang="en-US" dirty="0" smtClean="0"/>
              </a:p>
              <a:p>
                <a:r>
                  <a:rPr lang="en-US" dirty="0" smtClean="0"/>
                  <a:t>Y-direction</a:t>
                </a:r>
              </a:p>
              <a:p>
                <a:r>
                  <a:rPr lang="en-US" b="0" i="0" smtClean="0">
                    <a:latin typeface="Cambria Math"/>
                  </a:rPr>
                  <a:t>𝑇_1  cos⁡〖65°〗+𝑇_2  cos⁡〖80°〗−𝑤=𝑚𝑎=0</a:t>
                </a:r>
                <a:endParaRPr lang="en-US" b="0" dirty="0" smtClean="0"/>
              </a:p>
              <a:p>
                <a:r>
                  <a:rPr lang="en-US" b="0" i="0" smtClean="0">
                    <a:latin typeface="Cambria Math"/>
                  </a:rPr>
                  <a:t>𝑇_1  cos⁡〖65°〗+(0.9202889𝑇_1 )  cos⁡〖80°〗−535 𝑁=0</a:t>
                </a:r>
                <a:endParaRPr lang="en-US" b="0" dirty="0" smtClean="0"/>
              </a:p>
              <a:p>
                <a:r>
                  <a:rPr lang="en-US" b="0" i="0" smtClean="0">
                    <a:latin typeface="Cambria Math"/>
                  </a:rPr>
                  <a:t>0.582424777𝑇_1=535 𝑁</a:t>
                </a:r>
                <a:endParaRPr lang="en-US" b="0" dirty="0" smtClean="0"/>
              </a:p>
              <a:p>
                <a:r>
                  <a:rPr lang="en-US" b="0" i="0" smtClean="0">
                    <a:latin typeface="Cambria Math"/>
                  </a:rPr>
                  <a:t>𝑇_1=919 𝑁</a:t>
                </a:r>
                <a:endParaRPr lang="en-US" b="0" dirty="0" smtClean="0"/>
              </a:p>
              <a:p>
                <a:r>
                  <a:rPr lang="en-US" b="0" i="0" smtClean="0">
                    <a:latin typeface="Cambria Math"/>
                  </a:rPr>
                  <a:t>𝑇_2=845 𝑁</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40</a:t>
            </a:fld>
            <a:endParaRPr lang="en-US"/>
          </a:p>
        </p:txBody>
      </p:sp>
    </p:spTree>
    <p:extLst>
      <p:ext uri="{BB962C8B-B14F-4D97-AF65-F5344CB8AC3E}">
        <p14:creationId xmlns:p14="http://schemas.microsoft.com/office/powerpoint/2010/main" val="1569345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𝑆</m:t>
                          </m:r>
                        </m:sub>
                      </m:sSub>
                      <m:r>
                        <a:rPr lang="en-US" b="0" i="1" smtClean="0">
                          <a:latin typeface="Cambria Math"/>
                        </a:rPr>
                        <m:t>−</m:t>
                      </m:r>
                      <m:r>
                        <a:rPr lang="en-US" b="0" i="1" smtClean="0">
                          <a:latin typeface="Cambria Math"/>
                        </a:rPr>
                        <m:t>𝑤</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𝑘𝑥</m:t>
                      </m:r>
                      <m:r>
                        <a:rPr lang="en-US" b="0" i="1" smtClean="0">
                          <a:latin typeface="Cambria Math"/>
                        </a:rPr>
                        <m:t>−</m:t>
                      </m:r>
                      <m:r>
                        <a:rPr lang="en-US" b="0" i="1" smtClean="0">
                          <a:latin typeface="Cambria Math"/>
                        </a:rPr>
                        <m:t>𝑚𝑔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3</m:t>
                          </m:r>
                          <m:r>
                            <a:rPr lang="en-US" b="0" i="1" smtClean="0">
                              <a:latin typeface="Cambria Math" panose="02040503050406030204" pitchFamily="18" charset="0"/>
                            </a:rPr>
                            <m:t>3</m:t>
                          </m:r>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0.010 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m:t>
                      </m:r>
                      <m:r>
                        <a:rPr lang="en-US" b="0" i="1" smtClean="0">
                          <a:latin typeface="Cambria Math" panose="02040503050406030204" pitchFamily="18" charset="0"/>
                        </a:rPr>
                        <m:t>9</m:t>
                      </m:r>
                      <m:r>
                        <a:rPr lang="en-US" b="0" i="1" smtClean="0">
                          <a:latin typeface="Cambria Math"/>
                        </a:rPr>
                        <m:t>.</m:t>
                      </m:r>
                      <m:r>
                        <a:rPr lang="en-US" b="0" i="1" smtClean="0">
                          <a:latin typeface="Cambria Math" panose="02040503050406030204" pitchFamily="18" charset="0"/>
                        </a:rPr>
                        <m:t>8</m:t>
                      </m:r>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𝐹_𝑆−𝑤−𝐹_𝑐𝑢𝑝=𝑚𝑎=0</a:t>
                </a:r>
                <a:endParaRPr lang="en-US" b="0" dirty="0" smtClean="0"/>
              </a:p>
              <a:p>
                <a:r>
                  <a:rPr lang="en-US" b="0" i="0" smtClean="0">
                    <a:latin typeface="Cambria Math"/>
                  </a:rPr>
                  <a:t>𝑘𝑥−𝑚𝑔−𝐹_𝑐𝑢𝑝=0</a:t>
                </a:r>
                <a:endParaRPr lang="en-US" b="0" dirty="0" smtClean="0"/>
              </a:p>
              <a:p>
                <a:r>
                  <a:rPr lang="en-US" b="0" i="0" smtClean="0">
                    <a:latin typeface="Cambria Math"/>
                  </a:rPr>
                  <a:t>(300 𝑁/𝑚)(0.03 𝑚)−(0.010 𝑘𝑔)(9.8 𝑚/𝑠^2 )−𝐹_𝑐𝑢𝑝=0</a:t>
                </a:r>
                <a:endParaRPr lang="en-US" b="0" dirty="0" smtClean="0"/>
              </a:p>
              <a:p>
                <a:r>
                  <a:rPr lang="en-US" b="0" i="0" smtClean="0">
                    <a:latin typeface="Cambria Math"/>
                  </a:rPr>
                  <a:t>𝐹_𝑐𝑢𝑝=8.9 𝑁</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41</a:t>
            </a:fld>
            <a:endParaRPr lang="en-US"/>
          </a:p>
        </p:txBody>
      </p:sp>
    </p:spTree>
    <p:extLst>
      <p:ext uri="{BB962C8B-B14F-4D97-AF65-F5344CB8AC3E}">
        <p14:creationId xmlns:p14="http://schemas.microsoft.com/office/powerpoint/2010/main" val="3358056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4.6-4.8</a:t>
            </a:r>
          </a:p>
        </p:txBody>
      </p:sp>
      <p:sp>
        <p:nvSpPr>
          <p:cNvPr id="4" name="Slide Number Placeholder 3"/>
          <p:cNvSpPr>
            <a:spLocks noGrp="1"/>
          </p:cNvSpPr>
          <p:nvPr>
            <p:ph type="sldNum" sz="quarter" idx="5"/>
          </p:nvPr>
        </p:nvSpPr>
        <p:spPr/>
        <p:txBody>
          <a:bodyPr/>
          <a:lstStyle/>
          <a:p>
            <a:fld id="{4773610B-53DB-49DD-BBDC-20A49CD095C3}" type="slidenum">
              <a:rPr lang="en-US" smtClean="0"/>
              <a:t>42</a:t>
            </a:fld>
            <a:endParaRPr lang="en-US"/>
          </a:p>
        </p:txBody>
      </p:sp>
    </p:spTree>
    <p:extLst>
      <p:ext uri="{BB962C8B-B14F-4D97-AF65-F5344CB8AC3E}">
        <p14:creationId xmlns:p14="http://schemas.microsoft.com/office/powerpoint/2010/main" val="1254125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43</a:t>
            </a:fld>
            <a:endParaRPr lang="en-US"/>
          </a:p>
        </p:txBody>
      </p:sp>
    </p:spTree>
    <p:extLst>
      <p:ext uri="{BB962C8B-B14F-4D97-AF65-F5344CB8AC3E}">
        <p14:creationId xmlns:p14="http://schemas.microsoft.com/office/powerpoint/2010/main" val="835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a:t>
            </a:fld>
            <a:endParaRPr lang="en-US"/>
          </a:p>
        </p:txBody>
      </p:sp>
    </p:spTree>
    <p:extLst>
      <p:ext uri="{BB962C8B-B14F-4D97-AF65-F5344CB8AC3E}">
        <p14:creationId xmlns:p14="http://schemas.microsoft.com/office/powerpoint/2010/main" val="1792743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Close on combining gravitational too</a:t>
            </a:r>
          </a:p>
        </p:txBody>
      </p:sp>
      <p:sp>
        <p:nvSpPr>
          <p:cNvPr id="4" name="Slide Number Placeholder 3"/>
          <p:cNvSpPr>
            <a:spLocks noGrp="1"/>
          </p:cNvSpPr>
          <p:nvPr>
            <p:ph type="sldNum" sz="quarter" idx="10"/>
          </p:nvPr>
        </p:nvSpPr>
        <p:spPr/>
        <p:txBody>
          <a:bodyPr/>
          <a:lstStyle/>
          <a:p>
            <a:fld id="{847F6185-6285-4FEC-8CF6-962D1C733E47}" type="slidenum">
              <a:rPr lang="en-US" smtClean="0"/>
              <a:t>44</a:t>
            </a:fld>
            <a:endParaRPr lang="en-US"/>
          </a:p>
        </p:txBody>
      </p:sp>
    </p:spTree>
    <p:extLst>
      <p:ext uri="{BB962C8B-B14F-4D97-AF65-F5344CB8AC3E}">
        <p14:creationId xmlns:p14="http://schemas.microsoft.com/office/powerpoint/2010/main" val="2663064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Use kinematics to find </a:t>
                </a:r>
                <a:r>
                  <a:rPr lang="en-US" i="1" dirty="0"/>
                  <a:t>a</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r>
                        <a:rPr lang="en-US" b="0" i="1" smtClean="0">
                          <a:latin typeface="Cambria Math"/>
                        </a:rPr>
                        <m:t>=27.0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 </m:t>
                      </m:r>
                      <m:r>
                        <a:rPr lang="en-US" b="0" i="1" smtClean="0">
                          <a:latin typeface="Cambria Math"/>
                        </a:rPr>
                        <m:t>𝑡</m:t>
                      </m:r>
                      <m:r>
                        <a:rPr lang="en-US" b="0" i="1" smtClean="0">
                          <a:latin typeface="Cambria Math"/>
                        </a:rPr>
                        <m:t>=8.00 </m:t>
                      </m:r>
                      <m:r>
                        <a:rPr lang="en-US" b="0" i="1" smtClean="0">
                          <a:latin typeface="Cambria Math"/>
                        </a:rPr>
                        <m:t>𝑠</m:t>
                      </m:r>
                      <m:r>
                        <a:rPr lang="en-US" b="0" i="1" smtClean="0">
                          <a:latin typeface="Cambria Math"/>
                        </a:rPr>
                        <m:t>, </m:t>
                      </m:r>
                      <m:r>
                        <a:rPr lang="en-US" b="0" i="1" smtClean="0">
                          <a:latin typeface="Cambria Math"/>
                        </a:rPr>
                        <m:t>𝑣</m:t>
                      </m:r>
                      <m:r>
                        <a:rPr lang="en-US" b="0" i="1" smtClean="0">
                          <a:latin typeface="Cambria Math"/>
                        </a:rPr>
                        <m:t>=17.0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 </m:t>
                      </m:r>
                      <m:r>
                        <a:rPr lang="en-US" b="0" i="1" smtClean="0">
                          <a:latin typeface="Cambria Math"/>
                        </a:rPr>
                        <m:t>𝑎</m:t>
                      </m:r>
                      <m:r>
                        <a:rPr lang="en-US" b="0" i="1" smtClean="0">
                          <a:latin typeface="Cambria Math"/>
                        </a:rPr>
                        <m:t>= ?</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panose="02040503050406030204" pitchFamily="18" charset="0"/>
                        </a:rPr>
                        <m:t>𝑎𝑡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17</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8 </m:t>
                          </m:r>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a:rPr>
                        <m:t>27</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r>
                  <a:rPr lang="en-US" dirty="0"/>
                  <a:t>Use Newton’s 2</a:t>
                </a:r>
                <a:r>
                  <a:rPr lang="en-US" baseline="30000" dirty="0"/>
                  <a:t>nd</a:t>
                </a:r>
                <a:r>
                  <a:rPr lang="en-US" dirty="0"/>
                  <a:t> Law</a:t>
                </a:r>
              </a:p>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1380 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−1.25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=−1725 </m:t>
                      </m:r>
                      <m:r>
                        <a:rPr lang="en-US" b="0" i="1" smtClean="0">
                          <a:latin typeface="Cambria Math"/>
                        </a:rPr>
                        <m:t>𝑁</m:t>
                      </m:r>
                    </m:oMath>
                  </m:oMathPara>
                </a14:m>
                <a:endParaRPr lang="en-US" b="0" dirty="0"/>
              </a:p>
              <a:p>
                <a:r>
                  <a:rPr lang="en-US" dirty="0"/>
                  <a:t>1725</a:t>
                </a:r>
                <a:r>
                  <a:rPr lang="en-US" baseline="0" dirty="0"/>
                  <a:t> N West</a:t>
                </a:r>
                <a:endParaRPr lang="en-US"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45</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m:t>
                      </m:r>
                      <m:r>
                        <a:rPr lang="en-US" b="0" i="1" smtClean="0">
                          <a:latin typeface="Cambria Math"/>
                        </a:rPr>
                        <m:t>𝐷</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3</m:t>
                                  </m:r>
                                </m:e>
                              </m:rad>
                            </m:num>
                            <m:den>
                              <m:r>
                                <a:rPr lang="en-US" b="0" i="1" smtClean="0">
                                  <a:latin typeface="Cambria Math"/>
                                </a:rPr>
                                <m:t>2</m:t>
                              </m:r>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3</m:t>
                                  </m:r>
                                </m:e>
                              </m:rad>
                            </m:num>
                            <m:den>
                              <m:r>
                                <a:rPr lang="en-US" b="0" i="1" smtClean="0">
                                  <a:latin typeface="Cambria Math"/>
                                </a:rPr>
                                <m:t>2</m:t>
                              </m:r>
                            </m:den>
                          </m:f>
                        </m:e>
                      </m:d>
                      <m:r>
                        <a:rPr lang="en-US" b="0" i="1" smtClean="0">
                          <a:latin typeface="Cambria Math"/>
                        </a:rPr>
                        <m:t>+75×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𝑁</m:t>
                      </m:r>
                      <m:r>
                        <a:rPr lang="en-US" b="0" i="1" smtClean="0">
                          <a:latin typeface="Cambria Math"/>
                        </a:rPr>
                        <m:t>−40.0×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𝑁</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8</m:t>
                              </m:r>
                            </m:sup>
                          </m:sSup>
                          <m:r>
                            <a:rPr lang="en-US" b="0" i="1" smtClean="0">
                              <a:latin typeface="Cambria Math"/>
                            </a:rPr>
                            <m:t>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2.00×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3</m:t>
                          </m:r>
                        </m:e>
                      </m:rad>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=2.65×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=1.53×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46</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𝑠</m:t>
                          </m:r>
                        </m:sub>
                      </m:sSub>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0.350</m:t>
                      </m:r>
                      <m:d>
                        <m:dPr>
                          <m:ctrlPr>
                            <a:rPr lang="en-US" b="0" i="1" smtClean="0">
                              <a:latin typeface="Cambria Math" panose="02040503050406030204" pitchFamily="18" charset="0"/>
                            </a:rPr>
                          </m:ctrlPr>
                        </m:dPr>
                        <m:e>
                          <m:r>
                            <a:rPr lang="en-US" b="0" i="1" strike="sngStrike" smtClean="0">
                              <a:latin typeface="Cambria Math"/>
                            </a:rPr>
                            <m:t>𝑚</m:t>
                          </m:r>
                          <m:r>
                            <a:rPr lang="en-US" b="0" i="1" smtClean="0">
                              <a:latin typeface="Cambria Math"/>
                            </a:rPr>
                            <m:t>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e>
                      </m:d>
                      <m:r>
                        <a:rPr lang="en-US" b="0" i="1" smtClean="0">
                          <a:latin typeface="Cambria Math"/>
                        </a:rPr>
                        <m:t>−</m:t>
                      </m:r>
                      <m:r>
                        <a:rPr lang="en-US" b="0" i="1" strike="sngStrike" smtClean="0">
                          <a:latin typeface="Cambria Math"/>
                        </a:rPr>
                        <m:t>𝑚</m:t>
                      </m:r>
                      <m:r>
                        <a:rPr lang="en-US" b="0" i="1" smtClean="0">
                          <a:latin typeface="Cambria Math"/>
                        </a:rPr>
                        <m:t>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trike="sngStrike" smtClean="0">
                          <a:latin typeface="Cambria Math"/>
                        </a:rPr>
                        <m:t>𝑚</m:t>
                      </m:r>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1.68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b="0"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47</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𝑇</m:t>
                      </m:r>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540 </m:t>
                          </m:r>
                          <m:r>
                            <a:rPr lang="en-US" b="0" i="1" smtClean="0">
                              <a:latin typeface="Cambria Math"/>
                            </a:rPr>
                            <m:t>𝑁</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0.65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b="0"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48</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Nothing</a:t>
            </a:r>
          </a:p>
          <a:p>
            <a:r>
              <a:rPr lang="en-US" dirty="0"/>
              <a:t>3. No</a:t>
            </a:r>
          </a:p>
          <a:p>
            <a:r>
              <a:rPr lang="en-US" dirty="0"/>
              <a:t>4.</a:t>
            </a:r>
            <a:r>
              <a:rPr lang="en-US" baseline="0" dirty="0"/>
              <a:t> Straight</a:t>
            </a:r>
          </a:p>
          <a:p>
            <a:r>
              <a:rPr lang="en-US" baseline="0" dirty="0"/>
              <a:t>5. No</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6</a:t>
            </a:fld>
            <a:endParaRPr lang="en-US"/>
          </a:p>
        </p:txBody>
      </p:sp>
    </p:spTree>
    <p:extLst>
      <p:ext uri="{BB962C8B-B14F-4D97-AF65-F5344CB8AC3E}">
        <p14:creationId xmlns:p14="http://schemas.microsoft.com/office/powerpoint/2010/main" val="58829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Ice hockey, puck sits until someone hits it.</a:t>
            </a:r>
            <a:r>
              <a:rPr lang="en-US" baseline="0" dirty="0"/>
              <a:t> Then it goes straight.</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7</a:t>
            </a:fld>
            <a:endParaRPr lang="en-US"/>
          </a:p>
        </p:txBody>
      </p:sp>
    </p:spTree>
    <p:extLst>
      <p:ext uri="{BB962C8B-B14F-4D97-AF65-F5344CB8AC3E}">
        <p14:creationId xmlns:p14="http://schemas.microsoft.com/office/powerpoint/2010/main" val="2612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6. 2</a:t>
                </a:r>
                <a:r>
                  <a:rPr lang="en-US" baseline="30000" dirty="0"/>
                  <a:t>nd</a:t>
                </a:r>
                <a:endParaRPr lang="en-US" dirty="0"/>
              </a:p>
              <a:p>
                <a:r>
                  <a:rPr lang="en-US" dirty="0"/>
                  <a:t>7. 2</a:t>
                </a:r>
                <a:r>
                  <a:rPr lang="en-US" baseline="30000" dirty="0"/>
                  <a:t>nd</a:t>
                </a:r>
                <a:endParaRPr lang="en-US" dirty="0"/>
              </a:p>
              <a:p>
                <a:r>
                  <a:rPr lang="en-US" dirty="0"/>
                  <a:t>8.</a:t>
                </a:r>
                <a:r>
                  <a:rPr lang="en-US" baseline="0" dirty="0"/>
                  <a:t> 0</a:t>
                </a:r>
              </a:p>
              <a:p>
                <a:r>
                  <a:rPr lang="en-US" baseline="0" dirty="0"/>
                  <a:t>9. </a:t>
                </a:r>
                <a14:m>
                  <m:oMath xmlns:m="http://schemas.openxmlformats.org/officeDocument/2006/math">
                    <m:r>
                      <a:rPr lang="en-US" b="0" i="1" baseline="0" smtClean="0">
                        <a:latin typeface="Cambria Math" panose="02040503050406030204" pitchFamily="18" charset="0"/>
                      </a:rPr>
                      <m:t>𝑎</m:t>
                    </m:r>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𝑣</m:t>
                        </m:r>
                      </m:num>
                      <m:den>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𝑡</m:t>
                        </m:r>
                      </m:den>
                    </m:f>
                  </m:oMath>
                </a14:m>
                <a:endParaRPr lang="en-US" b="0" baseline="0" dirty="0"/>
              </a:p>
              <a:p>
                <a:r>
                  <a:rPr lang="en-US" dirty="0"/>
                  <a:t>10. 2</a:t>
                </a:r>
                <a:r>
                  <a:rPr lang="en-US" baseline="30000" dirty="0"/>
                  <a:t>nd</a:t>
                </a:r>
                <a:endParaRPr lang="en-US" dirty="0"/>
              </a:p>
              <a:p>
                <a:r>
                  <a:rPr lang="en-US" dirty="0"/>
                  <a:t>11. Bigger force = bigger acceleration</a:t>
                </a:r>
              </a:p>
            </p:txBody>
          </p:sp>
        </mc:Choice>
        <mc:Fallback xmlns="">
          <p:sp>
            <p:nvSpPr>
              <p:cNvPr id="3" name="Notes Placeholder 2"/>
              <p:cNvSpPr>
                <a:spLocks noGrp="1"/>
              </p:cNvSpPr>
              <p:nvPr>
                <p:ph type="body" idx="1"/>
              </p:nvPr>
            </p:nvSpPr>
            <p:spPr/>
            <p:txBody>
              <a:bodyPr/>
              <a:lstStyle/>
              <a:p>
                <a:r>
                  <a:rPr lang="en-US" dirty="0" smtClean="0"/>
                  <a:t>6. 2</a:t>
                </a:r>
                <a:r>
                  <a:rPr lang="en-US" baseline="30000" dirty="0" smtClean="0"/>
                  <a:t>nd</a:t>
                </a:r>
                <a:endParaRPr lang="en-US" dirty="0" smtClean="0"/>
              </a:p>
              <a:p>
                <a:r>
                  <a:rPr lang="en-US" dirty="0" smtClean="0"/>
                  <a:t>7. 2</a:t>
                </a:r>
                <a:r>
                  <a:rPr lang="en-US" baseline="30000" dirty="0" smtClean="0"/>
                  <a:t>nd</a:t>
                </a:r>
                <a:endParaRPr lang="en-US" dirty="0" smtClean="0"/>
              </a:p>
              <a:p>
                <a:r>
                  <a:rPr lang="en-US" dirty="0" smtClean="0"/>
                  <a:t>8.</a:t>
                </a:r>
                <a:r>
                  <a:rPr lang="en-US" baseline="0" dirty="0" smtClean="0"/>
                  <a:t> 0</a:t>
                </a:r>
              </a:p>
              <a:p>
                <a:r>
                  <a:rPr lang="en-US" baseline="0" dirty="0" smtClean="0"/>
                  <a:t>9. </a:t>
                </a:r>
                <a:r>
                  <a:rPr lang="en-US" b="0" i="0" baseline="0" smtClean="0">
                    <a:latin typeface="Cambria Math" panose="02040503050406030204" pitchFamily="18" charset="0"/>
                  </a:rPr>
                  <a:t>𝑎=Δ𝑣/Δ𝑡</a:t>
                </a:r>
                <a:endParaRPr lang="en-US" b="0" baseline="0" dirty="0" smtClean="0"/>
              </a:p>
              <a:p>
                <a:r>
                  <a:rPr lang="en-US" dirty="0" smtClean="0"/>
                  <a:t>10. 2</a:t>
                </a:r>
                <a:r>
                  <a:rPr lang="en-US" baseline="30000" dirty="0" smtClean="0"/>
                  <a:t>nd</a:t>
                </a:r>
                <a:endParaRPr lang="en-US" dirty="0" smtClean="0"/>
              </a:p>
              <a:p>
                <a:r>
                  <a:rPr lang="en-US" dirty="0" smtClean="0"/>
                  <a:t>11. Bigger force = bigger acceleration</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8</a:t>
            </a:fld>
            <a:endParaRPr lang="en-US"/>
          </a:p>
        </p:txBody>
      </p:sp>
    </p:spTree>
    <p:extLst>
      <p:ext uri="{BB962C8B-B14F-4D97-AF65-F5344CB8AC3E}">
        <p14:creationId xmlns:p14="http://schemas.microsoft.com/office/powerpoint/2010/main" val="194598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Same</a:t>
            </a:r>
          </a:p>
          <a:p>
            <a:r>
              <a:rPr lang="en-US" dirty="0"/>
              <a:t>6. Glass</a:t>
            </a:r>
          </a:p>
          <a:p>
            <a:r>
              <a:rPr lang="en-US" dirty="0"/>
              <a:t>7.</a:t>
            </a:r>
            <a:r>
              <a:rPr lang="en-US" baseline="0" dirty="0"/>
              <a:t> Glass</a:t>
            </a:r>
          </a:p>
          <a:p>
            <a:r>
              <a:rPr lang="en-US" baseline="0" dirty="0"/>
              <a:t>8. Metal</a:t>
            </a:r>
          </a:p>
          <a:p>
            <a:r>
              <a:rPr lang="en-US" baseline="0" dirty="0"/>
              <a:t>9. Bigger mass = smaller acceleration</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9</a:t>
            </a:fld>
            <a:endParaRPr lang="en-US"/>
          </a:p>
        </p:txBody>
      </p:sp>
    </p:spTree>
    <p:extLst>
      <p:ext uri="{BB962C8B-B14F-4D97-AF65-F5344CB8AC3E}">
        <p14:creationId xmlns:p14="http://schemas.microsoft.com/office/powerpoint/2010/main" val="2127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10</a:t>
            </a:fld>
            <a:endParaRPr lang="en-US"/>
          </a:p>
        </p:txBody>
      </p:sp>
    </p:spTree>
    <p:extLst>
      <p:ext uri="{BB962C8B-B14F-4D97-AF65-F5344CB8AC3E}">
        <p14:creationId xmlns:p14="http://schemas.microsoft.com/office/powerpoint/2010/main" val="366686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B83F-5786-47A8-A587-E7476D1EA0F1}"/>
              </a:ext>
            </a:extLst>
          </p:cNvPr>
          <p:cNvSpPr>
            <a:spLocks noGrp="1"/>
          </p:cNvSpPr>
          <p:nvPr>
            <p:ph type="ctrTitle"/>
          </p:nvPr>
        </p:nvSpPr>
        <p:spPr>
          <a:xfrm>
            <a:off x="0" y="0"/>
            <a:ext cx="12192000" cy="1076325"/>
          </a:xfrm>
          <a:noFill/>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9482F44-3C07-46CB-AA89-8D72384C706D}"/>
              </a:ext>
            </a:extLst>
          </p:cNvPr>
          <p:cNvSpPr>
            <a:spLocks noGrp="1"/>
          </p:cNvSpPr>
          <p:nvPr>
            <p:ph type="subTitle" idx="1"/>
          </p:nvPr>
        </p:nvSpPr>
        <p:spPr>
          <a:xfrm>
            <a:off x="3810000" y="1409700"/>
            <a:ext cx="6181725" cy="504800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30DD24E-1930-46B7-A41C-D03C736AF365}"/>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2A47D6CC-030B-42C1-981C-29B8DAC7C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79717-331C-4BC9-8951-205C66A413E4}"/>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163679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150F-3336-427D-AEFA-BA4478A4A3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7A09F-EF6E-4135-8874-457B19D039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257B7-685A-44E8-96F7-C388EBAB2C6B}"/>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F69E79BE-7085-4F9F-95F0-E99AEE084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86A3-92B4-42BD-9B1E-FF0695F38303}"/>
              </a:ext>
            </a:extLst>
          </p:cNvPr>
          <p:cNvSpPr>
            <a:spLocks noGrp="1"/>
          </p:cNvSpPr>
          <p:nvPr>
            <p:ph type="sldNum" sz="quarter" idx="12"/>
          </p:nvPr>
        </p:nvSpPr>
        <p:spPr/>
        <p:txBody>
          <a:bodyPr/>
          <a:lstStyle/>
          <a:p>
            <a:fld id="{F730DF97-07E1-4925-A6AA-70BEAE67DCEA}" type="slidenum">
              <a:rPr lang="en-US" smtClean="0"/>
              <a:t>‹#›</a:t>
            </a:fld>
            <a:endParaRPr lang="en-US"/>
          </a:p>
        </p:txBody>
      </p:sp>
      <p:pic>
        <p:nvPicPr>
          <p:cNvPr id="7" name="Picture 6">
            <a:extLst>
              <a:ext uri="{FF2B5EF4-FFF2-40B4-BE49-F238E27FC236}">
                <a16:creationId xmlns:a16="http://schemas.microsoft.com/office/drawing/2014/main" id="{C3F44263-4077-46AF-832A-50FF137635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89" t="53222" r="4829" b="14607"/>
          <a:stretch/>
        </p:blipFill>
        <p:spPr>
          <a:xfrm>
            <a:off x="-1" y="-1"/>
            <a:ext cx="5301763" cy="1325563"/>
          </a:xfrm>
          <a:prstGeom prst="rect">
            <a:avLst/>
          </a:prstGeom>
        </p:spPr>
      </p:pic>
    </p:spTree>
    <p:extLst>
      <p:ext uri="{BB962C8B-B14F-4D97-AF65-F5344CB8AC3E}">
        <p14:creationId xmlns:p14="http://schemas.microsoft.com/office/powerpoint/2010/main" val="162679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DF6B3-A201-4090-B4D2-DBC3C39F6B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B9441-6D17-4EC5-B742-028090267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37F57-42AC-4C64-9338-03B1BFFAAF9C}"/>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B8CE5712-945B-4EB1-8721-B8037B5C8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4A124-0861-4D0D-BC82-61BE19BE6132}"/>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426776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E32A-AC99-4A16-9D49-3BF182A78206}"/>
              </a:ext>
            </a:extLst>
          </p:cNvPr>
          <p:cNvSpPr>
            <a:spLocks noGrp="1"/>
          </p:cNvSpPr>
          <p:nvPr>
            <p:ph type="title"/>
          </p:nvPr>
        </p:nvSpPr>
        <p:spPr>
          <a:xfrm>
            <a:off x="5301762" y="0"/>
            <a:ext cx="689023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267E828-2098-4165-A98A-C943F374AB81}"/>
              </a:ext>
            </a:extLst>
          </p:cNvPr>
          <p:cNvSpPr>
            <a:spLocks noGrp="1"/>
          </p:cNvSpPr>
          <p:nvPr>
            <p:ph idx="1"/>
          </p:nvPr>
        </p:nvSpPr>
        <p:spPr>
          <a:xfrm>
            <a:off x="0" y="1325562"/>
            <a:ext cx="12192000" cy="51668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A37406-B2CF-4463-ACFC-465866204EC5}"/>
              </a:ext>
            </a:extLst>
          </p:cNvPr>
          <p:cNvSpPr>
            <a:spLocks noGrp="1"/>
          </p:cNvSpPr>
          <p:nvPr>
            <p:ph type="dt" sz="half" idx="10"/>
          </p:nvPr>
        </p:nvSpPr>
        <p:spPr>
          <a:xfrm>
            <a:off x="0" y="6492387"/>
            <a:ext cx="2743200" cy="365125"/>
          </a:xfrm>
        </p:spPr>
        <p:txBody>
          <a:body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9E9F0A5B-D0CE-4078-8C1D-5A00FA7B9B15}"/>
              </a:ext>
            </a:extLst>
          </p:cNvPr>
          <p:cNvSpPr>
            <a:spLocks noGrp="1"/>
          </p:cNvSpPr>
          <p:nvPr>
            <p:ph type="ftr" sz="quarter" idx="11"/>
          </p:nvPr>
        </p:nvSpPr>
        <p:spPr>
          <a:xfrm>
            <a:off x="4038600" y="6492386"/>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F313B443-199E-4C32-B65B-A9AA8C2A7F16}"/>
              </a:ext>
            </a:extLst>
          </p:cNvPr>
          <p:cNvSpPr>
            <a:spLocks noGrp="1"/>
          </p:cNvSpPr>
          <p:nvPr>
            <p:ph type="sldNum" sz="quarter" idx="12"/>
          </p:nvPr>
        </p:nvSpPr>
        <p:spPr>
          <a:xfrm>
            <a:off x="9448800" y="6492875"/>
            <a:ext cx="2743200" cy="365125"/>
          </a:xfrm>
        </p:spPr>
        <p:txBody>
          <a:bodyPr/>
          <a:lstStyle/>
          <a:p>
            <a:fld id="{F730DF97-07E1-4925-A6AA-70BEAE67DCEA}" type="slidenum">
              <a:rPr lang="en-US" smtClean="0"/>
              <a:t>‹#›</a:t>
            </a:fld>
            <a:endParaRPr lang="en-US"/>
          </a:p>
        </p:txBody>
      </p:sp>
      <p:pic>
        <p:nvPicPr>
          <p:cNvPr id="7" name="Picture 6">
            <a:extLst>
              <a:ext uri="{FF2B5EF4-FFF2-40B4-BE49-F238E27FC236}">
                <a16:creationId xmlns:a16="http://schemas.microsoft.com/office/drawing/2014/main" id="{17D6FA06-A11B-46AE-A558-6E111A9F64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89" t="53222" r="4829" b="14607"/>
          <a:stretch/>
        </p:blipFill>
        <p:spPr>
          <a:xfrm>
            <a:off x="-1" y="-1"/>
            <a:ext cx="5301763" cy="1325563"/>
          </a:xfrm>
          <a:prstGeom prst="rect">
            <a:avLst/>
          </a:prstGeom>
        </p:spPr>
      </p:pic>
    </p:spTree>
    <p:extLst>
      <p:ext uri="{BB962C8B-B14F-4D97-AF65-F5344CB8AC3E}">
        <p14:creationId xmlns:p14="http://schemas.microsoft.com/office/powerpoint/2010/main" val="10943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91EF-64A3-4B2B-820D-929E5FD6D65B}"/>
              </a:ext>
            </a:extLst>
          </p:cNvPr>
          <p:cNvSpPr>
            <a:spLocks noGrp="1"/>
          </p:cNvSpPr>
          <p:nvPr>
            <p:ph type="title"/>
          </p:nvPr>
        </p:nvSpPr>
        <p:spPr>
          <a:xfrm>
            <a:off x="0" y="5694362"/>
            <a:ext cx="12192000" cy="981075"/>
          </a:xfrm>
          <a:noFill/>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15FF6F-54A6-4D30-8CE2-3990F0DE099A}"/>
              </a:ext>
            </a:extLst>
          </p:cNvPr>
          <p:cNvSpPr>
            <a:spLocks noGrp="1"/>
          </p:cNvSpPr>
          <p:nvPr>
            <p:ph type="body" idx="1"/>
          </p:nvPr>
        </p:nvSpPr>
        <p:spPr>
          <a:xfrm>
            <a:off x="3133724" y="18256"/>
            <a:ext cx="9058275" cy="414416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9ED00A-67CE-4D1E-B7DD-C1D1EDDBF9BB}"/>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F4AE01A2-588C-4851-8140-1F6A0132D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E2FB7-E270-45DA-9C9B-481B5BEA1534}"/>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192902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020D-F6EB-47C7-BEB1-DFADDAFD493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8C45B2-612C-4E76-BD74-CC87ABC215F6}"/>
              </a:ext>
            </a:extLst>
          </p:cNvPr>
          <p:cNvSpPr>
            <a:spLocks noGrp="1"/>
          </p:cNvSpPr>
          <p:nvPr>
            <p:ph sz="half" idx="1"/>
          </p:nvPr>
        </p:nvSpPr>
        <p:spPr>
          <a:xfrm>
            <a:off x="0" y="1325563"/>
            <a:ext cx="6019800" cy="51673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A1C291-7377-4182-845A-ADFF7552CD9E}"/>
              </a:ext>
            </a:extLst>
          </p:cNvPr>
          <p:cNvSpPr>
            <a:spLocks noGrp="1"/>
          </p:cNvSpPr>
          <p:nvPr>
            <p:ph sz="half" idx="2"/>
          </p:nvPr>
        </p:nvSpPr>
        <p:spPr>
          <a:xfrm>
            <a:off x="6172200" y="1325562"/>
            <a:ext cx="6019800" cy="51673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E912DA-9E7B-4C6F-821F-0AAE08B5022B}"/>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6" name="Footer Placeholder 5">
            <a:extLst>
              <a:ext uri="{FF2B5EF4-FFF2-40B4-BE49-F238E27FC236}">
                <a16:creationId xmlns:a16="http://schemas.microsoft.com/office/drawing/2014/main" id="{6F87CC52-404D-4F22-A370-995BA9878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CD2D1-7D03-4474-AF8F-7E32888F6FD6}"/>
              </a:ext>
            </a:extLst>
          </p:cNvPr>
          <p:cNvSpPr>
            <a:spLocks noGrp="1"/>
          </p:cNvSpPr>
          <p:nvPr>
            <p:ph type="sldNum" sz="quarter" idx="12"/>
          </p:nvPr>
        </p:nvSpPr>
        <p:spPr/>
        <p:txBody>
          <a:bodyPr/>
          <a:lstStyle/>
          <a:p>
            <a:fld id="{F730DF97-07E1-4925-A6AA-70BEAE67DCEA}" type="slidenum">
              <a:rPr lang="en-US" smtClean="0"/>
              <a:t>‹#›</a:t>
            </a:fld>
            <a:endParaRPr lang="en-US"/>
          </a:p>
        </p:txBody>
      </p:sp>
      <p:pic>
        <p:nvPicPr>
          <p:cNvPr id="8" name="Picture 7">
            <a:extLst>
              <a:ext uri="{FF2B5EF4-FFF2-40B4-BE49-F238E27FC236}">
                <a16:creationId xmlns:a16="http://schemas.microsoft.com/office/drawing/2014/main" id="{71831B69-6C8A-415A-B810-5E55E603D9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89" t="53222" r="4829" b="14607"/>
          <a:stretch/>
        </p:blipFill>
        <p:spPr>
          <a:xfrm>
            <a:off x="-1" y="-1"/>
            <a:ext cx="5301763" cy="1325563"/>
          </a:xfrm>
          <a:prstGeom prst="rect">
            <a:avLst/>
          </a:prstGeom>
        </p:spPr>
      </p:pic>
    </p:spTree>
    <p:extLst>
      <p:ext uri="{BB962C8B-B14F-4D97-AF65-F5344CB8AC3E}">
        <p14:creationId xmlns:p14="http://schemas.microsoft.com/office/powerpoint/2010/main" val="10730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96C9-072B-45A4-96A3-5746FE5DE0D4}"/>
              </a:ext>
            </a:extLst>
          </p:cNvPr>
          <p:cNvSpPr>
            <a:spLocks noGrp="1"/>
          </p:cNvSpPr>
          <p:nvPr>
            <p:ph type="title"/>
          </p:nvPr>
        </p:nvSpPr>
        <p:spPr>
          <a:xfrm>
            <a:off x="5301762" y="0"/>
            <a:ext cx="6890238"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8C8763-78BF-4BB6-A9BC-6E5A3FA50A3F}"/>
              </a:ext>
            </a:extLst>
          </p:cNvPr>
          <p:cNvSpPr>
            <a:spLocks noGrp="1"/>
          </p:cNvSpPr>
          <p:nvPr>
            <p:ph type="body" idx="1"/>
          </p:nvPr>
        </p:nvSpPr>
        <p:spPr>
          <a:xfrm>
            <a:off x="0" y="1325563"/>
            <a:ext cx="59975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DFF331-7376-4D33-ABC2-04C8B2DE7A89}"/>
              </a:ext>
            </a:extLst>
          </p:cNvPr>
          <p:cNvSpPr>
            <a:spLocks noGrp="1"/>
          </p:cNvSpPr>
          <p:nvPr>
            <p:ph sz="half" idx="2"/>
          </p:nvPr>
        </p:nvSpPr>
        <p:spPr>
          <a:xfrm>
            <a:off x="0" y="2149475"/>
            <a:ext cx="5997575"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9F9F090-1BC2-4D21-833B-1E9BE9F32D25}"/>
              </a:ext>
            </a:extLst>
          </p:cNvPr>
          <p:cNvSpPr>
            <a:spLocks noGrp="1"/>
          </p:cNvSpPr>
          <p:nvPr>
            <p:ph type="body" sz="quarter" idx="3"/>
          </p:nvPr>
        </p:nvSpPr>
        <p:spPr>
          <a:xfrm>
            <a:off x="6169024" y="1336188"/>
            <a:ext cx="60229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7389B6-095D-4CF4-8F96-0FEB03CCF26E}"/>
              </a:ext>
            </a:extLst>
          </p:cNvPr>
          <p:cNvSpPr>
            <a:spLocks noGrp="1"/>
          </p:cNvSpPr>
          <p:nvPr>
            <p:ph sz="quarter" idx="4"/>
          </p:nvPr>
        </p:nvSpPr>
        <p:spPr>
          <a:xfrm>
            <a:off x="6172200" y="2170725"/>
            <a:ext cx="6019800" cy="4322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159A48B-2685-4D12-B8EE-7F516DA07795}"/>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8" name="Footer Placeholder 7">
            <a:extLst>
              <a:ext uri="{FF2B5EF4-FFF2-40B4-BE49-F238E27FC236}">
                <a16:creationId xmlns:a16="http://schemas.microsoft.com/office/drawing/2014/main" id="{7A2C4CBA-7106-42DF-8C97-880C9686A5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4FB2A-2371-48E6-AAA5-AE847047C3FA}"/>
              </a:ext>
            </a:extLst>
          </p:cNvPr>
          <p:cNvSpPr>
            <a:spLocks noGrp="1"/>
          </p:cNvSpPr>
          <p:nvPr>
            <p:ph type="sldNum" sz="quarter" idx="12"/>
          </p:nvPr>
        </p:nvSpPr>
        <p:spPr/>
        <p:txBody>
          <a:bodyPr/>
          <a:lstStyle/>
          <a:p>
            <a:fld id="{F730DF97-07E1-4925-A6AA-70BEAE67DCEA}" type="slidenum">
              <a:rPr lang="en-US" smtClean="0"/>
              <a:t>‹#›</a:t>
            </a:fld>
            <a:endParaRPr lang="en-US"/>
          </a:p>
        </p:txBody>
      </p:sp>
      <p:pic>
        <p:nvPicPr>
          <p:cNvPr id="10" name="Picture 9">
            <a:extLst>
              <a:ext uri="{FF2B5EF4-FFF2-40B4-BE49-F238E27FC236}">
                <a16:creationId xmlns:a16="http://schemas.microsoft.com/office/drawing/2014/main" id="{73DC535C-C916-4BD6-B553-A18368DAF3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89" t="53222" r="4829" b="14607"/>
          <a:stretch/>
        </p:blipFill>
        <p:spPr>
          <a:xfrm>
            <a:off x="-1" y="-1"/>
            <a:ext cx="5301763" cy="1325563"/>
          </a:xfrm>
          <a:prstGeom prst="rect">
            <a:avLst/>
          </a:prstGeom>
        </p:spPr>
      </p:pic>
    </p:spTree>
    <p:extLst>
      <p:ext uri="{BB962C8B-B14F-4D97-AF65-F5344CB8AC3E}">
        <p14:creationId xmlns:p14="http://schemas.microsoft.com/office/powerpoint/2010/main" val="299381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48D2-D219-4A90-B219-4D4908A3AA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42620F-E1EB-411F-9831-9557CA759543}"/>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4" name="Footer Placeholder 3">
            <a:extLst>
              <a:ext uri="{FF2B5EF4-FFF2-40B4-BE49-F238E27FC236}">
                <a16:creationId xmlns:a16="http://schemas.microsoft.com/office/drawing/2014/main" id="{CD1C79D8-B950-49F4-9E8D-20AC4F7C7E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954D00-1969-4521-9C48-EF3954995677}"/>
              </a:ext>
            </a:extLst>
          </p:cNvPr>
          <p:cNvSpPr>
            <a:spLocks noGrp="1"/>
          </p:cNvSpPr>
          <p:nvPr>
            <p:ph type="sldNum" sz="quarter" idx="12"/>
          </p:nvPr>
        </p:nvSpPr>
        <p:spPr/>
        <p:txBody>
          <a:bodyPr/>
          <a:lstStyle/>
          <a:p>
            <a:fld id="{F730DF97-07E1-4925-A6AA-70BEAE67DCEA}" type="slidenum">
              <a:rPr lang="en-US" smtClean="0"/>
              <a:t>‹#›</a:t>
            </a:fld>
            <a:endParaRPr lang="en-US"/>
          </a:p>
        </p:txBody>
      </p:sp>
      <p:pic>
        <p:nvPicPr>
          <p:cNvPr id="6" name="Picture 5">
            <a:extLst>
              <a:ext uri="{FF2B5EF4-FFF2-40B4-BE49-F238E27FC236}">
                <a16:creationId xmlns:a16="http://schemas.microsoft.com/office/drawing/2014/main" id="{F9AB7112-EE8C-4CCF-A226-002F680C50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89" t="53222" r="4829" b="14607"/>
          <a:stretch/>
        </p:blipFill>
        <p:spPr>
          <a:xfrm>
            <a:off x="-1" y="-1"/>
            <a:ext cx="5301763" cy="1325563"/>
          </a:xfrm>
          <a:prstGeom prst="rect">
            <a:avLst/>
          </a:prstGeom>
        </p:spPr>
      </p:pic>
    </p:spTree>
    <p:extLst>
      <p:ext uri="{BB962C8B-B14F-4D97-AF65-F5344CB8AC3E}">
        <p14:creationId xmlns:p14="http://schemas.microsoft.com/office/powerpoint/2010/main" val="11349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C8F5D-9173-468C-8F0F-95C58F9134A8}"/>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3" name="Footer Placeholder 2">
            <a:extLst>
              <a:ext uri="{FF2B5EF4-FFF2-40B4-BE49-F238E27FC236}">
                <a16:creationId xmlns:a16="http://schemas.microsoft.com/office/drawing/2014/main" id="{C695EF2C-171D-49AA-8E06-72B4669BC3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12835-788B-43E6-A728-591C2CE64CA5}"/>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321245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17E2-AA24-4FAA-9C7A-C6DCF4F89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0CF33-2801-4A22-93E7-8974478E4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64694-640C-47E9-B58E-4B4DEB044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4FE15-55CB-4A83-B7F2-EA27DEC71358}"/>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6" name="Footer Placeholder 5">
            <a:extLst>
              <a:ext uri="{FF2B5EF4-FFF2-40B4-BE49-F238E27FC236}">
                <a16:creationId xmlns:a16="http://schemas.microsoft.com/office/drawing/2014/main" id="{8BBDD938-D486-4F59-8B0B-7AD6105CF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32072-0039-4048-8B76-85FD31765400}"/>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15982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977B-D1A1-49FD-BF45-2E28C279E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1FC8C-B3E0-4E04-93DA-6CD806C0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B609C8-8060-44CF-BFB9-9698F6CCD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98242B-0371-4F32-AD1C-874BEA2DC624}"/>
              </a:ext>
            </a:extLst>
          </p:cNvPr>
          <p:cNvSpPr>
            <a:spLocks noGrp="1"/>
          </p:cNvSpPr>
          <p:nvPr>
            <p:ph type="dt" sz="half" idx="10"/>
          </p:nvPr>
        </p:nvSpPr>
        <p:spPr/>
        <p:txBody>
          <a:bodyPr/>
          <a:lstStyle/>
          <a:p>
            <a:fld id="{9C045291-D346-4AA1-A566-FF3DF04FC5C7}" type="datetimeFigureOut">
              <a:rPr lang="en-US" smtClean="0"/>
              <a:t>7/31/2024</a:t>
            </a:fld>
            <a:endParaRPr lang="en-US"/>
          </a:p>
        </p:txBody>
      </p:sp>
      <p:sp>
        <p:nvSpPr>
          <p:cNvPr id="6" name="Footer Placeholder 5">
            <a:extLst>
              <a:ext uri="{FF2B5EF4-FFF2-40B4-BE49-F238E27FC236}">
                <a16:creationId xmlns:a16="http://schemas.microsoft.com/office/drawing/2014/main" id="{94746B21-6316-4B5D-9EB7-E1EC687A9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5CA21-DFA3-458B-9204-577ED12052E2}"/>
              </a:ext>
            </a:extLst>
          </p:cNvPr>
          <p:cNvSpPr>
            <a:spLocks noGrp="1"/>
          </p:cNvSpPr>
          <p:nvPr>
            <p:ph type="sldNum" sz="quarter" idx="12"/>
          </p:nvPr>
        </p:nvSpPr>
        <p:spPr/>
        <p:txBody>
          <a:bodyPr/>
          <a:lstStyle/>
          <a:p>
            <a:fld id="{F730DF97-07E1-4925-A6AA-70BEAE67DCEA}" type="slidenum">
              <a:rPr lang="en-US" smtClean="0"/>
              <a:t>‹#›</a:t>
            </a:fld>
            <a:endParaRPr lang="en-US"/>
          </a:p>
        </p:txBody>
      </p:sp>
    </p:spTree>
    <p:extLst>
      <p:ext uri="{BB962C8B-B14F-4D97-AF65-F5344CB8AC3E}">
        <p14:creationId xmlns:p14="http://schemas.microsoft.com/office/powerpoint/2010/main" val="24550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8AA10-304C-4457-99E0-D9EBCEC8B3D7}"/>
              </a:ext>
            </a:extLst>
          </p:cNvPr>
          <p:cNvSpPr>
            <a:spLocks noGrp="1"/>
          </p:cNvSpPr>
          <p:nvPr>
            <p:ph type="title"/>
          </p:nvPr>
        </p:nvSpPr>
        <p:spPr>
          <a:xfrm>
            <a:off x="5301762" y="0"/>
            <a:ext cx="6890238" cy="1325563"/>
          </a:xfrm>
          <a:prstGeom prst="rect">
            <a:avLst/>
          </a:prstGeom>
          <a:solidFill>
            <a:schemeClr val="bg2">
              <a:lumMod val="10000"/>
            </a:schemeClr>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72A7B9-D977-484B-80A0-EA7FE7526ABD}"/>
              </a:ext>
            </a:extLst>
          </p:cNvPr>
          <p:cNvSpPr>
            <a:spLocks noGrp="1"/>
          </p:cNvSpPr>
          <p:nvPr>
            <p:ph type="body" idx="1"/>
          </p:nvPr>
        </p:nvSpPr>
        <p:spPr>
          <a:xfrm>
            <a:off x="0" y="1325563"/>
            <a:ext cx="12192000" cy="5167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994759-62CE-4BBF-9EBB-93CF3CF9DD3F}"/>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45291-D346-4AA1-A566-FF3DF04FC5C7}" type="datetimeFigureOut">
              <a:rPr lang="en-US" smtClean="0"/>
              <a:t>7/31/2024</a:t>
            </a:fld>
            <a:endParaRPr lang="en-US"/>
          </a:p>
        </p:txBody>
      </p:sp>
      <p:sp>
        <p:nvSpPr>
          <p:cNvPr id="5" name="Footer Placeholder 4">
            <a:extLst>
              <a:ext uri="{FF2B5EF4-FFF2-40B4-BE49-F238E27FC236}">
                <a16:creationId xmlns:a16="http://schemas.microsoft.com/office/drawing/2014/main" id="{5996B24B-A117-447F-93A7-FF523E2AAAE9}"/>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376ABF-D123-4A29-997E-ED58AEE7073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fld id="{F730DF97-07E1-4925-A6AA-70BEAE67DCEA}" type="slidenum">
              <a:rPr lang="en-US" smtClean="0"/>
              <a:pPr/>
              <a:t>‹#›</a:t>
            </a:fld>
            <a:endParaRPr lang="en-US" dirty="0"/>
          </a:p>
        </p:txBody>
      </p:sp>
    </p:spTree>
    <p:extLst>
      <p:ext uri="{BB962C8B-B14F-4D97-AF65-F5344CB8AC3E}">
        <p14:creationId xmlns:p14="http://schemas.microsoft.com/office/powerpoint/2010/main" val="1081640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deos/Eureka/Eureka!%2003%20-%20Speed.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Videos/Eureka/Eureka!%2005%20-%20Acceleration%202.mp4" TargetMode="External"/><Relationship Id="rId4" Type="http://schemas.openxmlformats.org/officeDocument/2006/relationships/hyperlink" Target="../Videos/Eureka/Eureka!%2004%20-%20Acceleration%201.mp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wmf"/><Relationship Id="rId4" Type="http://schemas.openxmlformats.org/officeDocument/2006/relationships/image" Target="../media/image16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hyperlink" Target="../Videos/Eureka/Eureka!%2001%20-%20Inertia.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Videos/Eureka/Eureka!%2002%20-%20Mass.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D4D348-57C3-4B60-9BD7-15F4F555DA54}"/>
              </a:ext>
            </a:extLst>
          </p:cNvPr>
          <p:cNvSpPr>
            <a:spLocks noGrp="1"/>
          </p:cNvSpPr>
          <p:nvPr>
            <p:ph type="ctrTitle"/>
          </p:nvPr>
        </p:nvSpPr>
        <p:spPr/>
        <p:txBody>
          <a:bodyPr/>
          <a:lstStyle/>
          <a:p>
            <a:r>
              <a:rPr lang="en-US" dirty="0"/>
              <a:t>Forces</a:t>
            </a:r>
          </a:p>
        </p:txBody>
      </p:sp>
      <p:sp>
        <p:nvSpPr>
          <p:cNvPr id="7" name="Subtitle 6">
            <a:extLst>
              <a:ext uri="{FF2B5EF4-FFF2-40B4-BE49-F238E27FC236}">
                <a16:creationId xmlns:a16="http://schemas.microsoft.com/office/drawing/2014/main" id="{9B78614A-BBA4-481D-ACEF-D8AA6D1E0B8D}"/>
              </a:ext>
            </a:extLst>
          </p:cNvPr>
          <p:cNvSpPr>
            <a:spLocks noGrp="1"/>
          </p:cNvSpPr>
          <p:nvPr>
            <p:ph type="subTitle" idx="1"/>
          </p:nvPr>
        </p:nvSpPr>
        <p:spPr/>
        <p:txBody>
          <a:bodyPr/>
          <a:lstStyle/>
          <a:p>
            <a:r>
              <a:rPr lang="en-US" dirty="0"/>
              <a:t>Physics</a:t>
            </a:r>
          </a:p>
          <a:p>
            <a:r>
              <a:rPr lang="en-US" dirty="0"/>
              <a:t>Unit 2</a:t>
            </a:r>
          </a:p>
        </p:txBody>
      </p:sp>
    </p:spTree>
    <p:extLst>
      <p:ext uri="{BB962C8B-B14F-4D97-AF65-F5344CB8AC3E}">
        <p14:creationId xmlns:p14="http://schemas.microsoft.com/office/powerpoint/2010/main" val="264813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lt"/>
                  </a:rPr>
                  <a:t>Newton’s Second Law of Motion</a:t>
                </a:r>
              </a:p>
              <a:p>
                <a:r>
                  <a:rPr lang="en-US" dirty="0"/>
                  <a:t>Acceleration of a system is directly proportional to and in the same direction as the net force acting on the system, and inversely proportional to its mass.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a:rPr>
                            <m:t>𝑭</m:t>
                          </m:r>
                        </m:e>
                        <m:sub>
                          <m:r>
                            <a:rPr lang="en-US" b="0" i="1" smtClean="0">
                              <a:latin typeface="Cambria Math"/>
                            </a:rPr>
                            <m:t>𝑛𝑒𝑡</m:t>
                          </m:r>
                        </m:sub>
                      </m:sSub>
                      <m:r>
                        <a:rPr lang="en-US" b="0" i="1" smtClean="0">
                          <a:latin typeface="Cambria Math"/>
                        </a:rPr>
                        <m:t>=</m:t>
                      </m:r>
                      <m:r>
                        <a:rPr lang="en-US" b="0" i="1" smtClean="0">
                          <a:latin typeface="Cambria Math"/>
                        </a:rPr>
                        <m:t>𝑚</m:t>
                      </m:r>
                      <m:r>
                        <a:rPr lang="en-US" b="1" i="1" smtClean="0">
                          <a:latin typeface="Cambria Math"/>
                        </a:rPr>
                        <m:t>𝒂</m:t>
                      </m:r>
                    </m:oMath>
                  </m:oMathPara>
                </a14:m>
                <a:endParaRPr lang="en-US" b="1" dirty="0"/>
              </a:p>
              <a:p>
                <a:r>
                  <a:rPr lang="en-US" dirty="0"/>
                  <a:t>Net force is the vector sum of all the forces.</a:t>
                </a:r>
              </a:p>
              <a:p>
                <a:endParaRPr lang="en-US" dirty="0"/>
              </a:p>
              <a:p>
                <a:r>
                  <a:rPr lang="en-US" dirty="0"/>
                  <a:t>Watch </a:t>
                </a:r>
                <a:r>
                  <a:rPr lang="en-US" dirty="0">
                    <a:hlinkClick r:id="rId3" action="ppaction://hlinkfile"/>
                  </a:rPr>
                  <a:t>Eureka! 03</a:t>
                </a:r>
                <a:endParaRPr lang="en-US" dirty="0"/>
              </a:p>
              <a:p>
                <a:r>
                  <a:rPr lang="en-US" dirty="0"/>
                  <a:t>Watch </a:t>
                </a:r>
                <a:r>
                  <a:rPr lang="en-US" dirty="0">
                    <a:hlinkClick r:id="rId4" action="ppaction://hlinkfile"/>
                  </a:rPr>
                  <a:t>Eureka! 04</a:t>
                </a:r>
                <a:endParaRPr lang="en-US" dirty="0"/>
              </a:p>
              <a:p>
                <a:r>
                  <a:rPr lang="en-US" dirty="0"/>
                  <a:t>Watch </a:t>
                </a:r>
                <a:r>
                  <a:rPr lang="en-US" dirty="0">
                    <a:hlinkClick r:id="rId5" action="ppaction://hlinkfile"/>
                  </a:rPr>
                  <a:t>Eureka! 05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9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0A1B3AF-B38A-20CB-61EB-93208D9BD5BE}"/>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2829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pPr marL="609585" indent="-609585">
              <a:buFont typeface="+mj-lt"/>
              <a:buAutoNum type="arabicPeriod"/>
            </a:pPr>
            <a:r>
              <a:rPr lang="en-US" dirty="0"/>
              <a:t>Take two spring scales and hook their ends together. Lay them horizontally on the desk.</a:t>
            </a:r>
          </a:p>
          <a:p>
            <a:pPr marL="609585" indent="-609585">
              <a:buFont typeface="+mj-lt"/>
              <a:buAutoNum type="arabicPeriod"/>
            </a:pPr>
            <a:r>
              <a:rPr lang="en-US" dirty="0"/>
              <a:t>Gently pull on one spring scale so it reads 4 N.</a:t>
            </a:r>
          </a:p>
          <a:p>
            <a:pPr marL="609585" indent="-609585">
              <a:buFont typeface="+mj-lt"/>
              <a:buAutoNum type="arabicPeriod"/>
            </a:pPr>
            <a:r>
              <a:rPr lang="en-US" dirty="0"/>
              <a:t>What do the scales read for the force?</a:t>
            </a:r>
          </a:p>
          <a:p>
            <a:pPr marL="609585" indent="-609585">
              <a:buFont typeface="+mj-lt"/>
              <a:buAutoNum type="arabicPeriod"/>
            </a:pPr>
            <a:r>
              <a:rPr lang="en-US" dirty="0"/>
              <a:t>Apply 3-N force. What do the scales read? </a:t>
            </a:r>
          </a:p>
          <a:p>
            <a:pPr marL="609585" indent="-609585">
              <a:buFont typeface="+mj-lt"/>
              <a:buAutoNum type="arabicPeriod"/>
            </a:pPr>
            <a:r>
              <a:rPr lang="en-US" dirty="0"/>
              <a:t>With the scales hooked together, try to pull only one scale so that the other one does not experience a force. Were you successful, explain.</a:t>
            </a:r>
          </a:p>
        </p:txBody>
      </p:sp>
      <p:sp>
        <p:nvSpPr>
          <p:cNvPr id="4" name="TextBox 3">
            <a:extLst>
              <a:ext uri="{FF2B5EF4-FFF2-40B4-BE49-F238E27FC236}">
                <a16:creationId xmlns:a16="http://schemas.microsoft.com/office/drawing/2014/main" id="{D2FEF95C-60F7-8C6B-DAD9-2928172D8445}"/>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9893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pPr marL="0" indent="0">
              <a:buNone/>
            </a:pP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lt"/>
              </a:rPr>
              <a:t>Newton’s Third Law of Motion</a:t>
            </a:r>
            <a:endParaRPr lang="en-US" dirty="0">
              <a:solidFill>
                <a:srgbClr val="FFFF00"/>
              </a:solidFill>
              <a:latin typeface="+mj-lt"/>
            </a:endParaRPr>
          </a:p>
          <a:p>
            <a:r>
              <a:rPr lang="en-US" dirty="0"/>
              <a:t>Whenever one body exerts a force on a second body, the first body experiences a force that is equal in magnitude and opposite in direction to the force that it exerts.</a:t>
            </a:r>
          </a:p>
          <a:p>
            <a:endParaRPr lang="en-US" dirty="0"/>
          </a:p>
          <a:p>
            <a:r>
              <a:rPr lang="en-US" dirty="0"/>
              <a:t>Every force has an equal and opposite reaction force.</a:t>
            </a:r>
          </a:p>
          <a:p>
            <a:endParaRPr lang="en-US" dirty="0"/>
          </a:p>
          <a:p>
            <a:r>
              <a:rPr lang="en-US" dirty="0"/>
              <a:t>You push down on your chair, so the chair pushed back up on you.</a:t>
            </a:r>
          </a:p>
        </p:txBody>
      </p:sp>
      <p:sp>
        <p:nvSpPr>
          <p:cNvPr id="4" name="TextBox 3">
            <a:extLst>
              <a:ext uri="{FF2B5EF4-FFF2-40B4-BE49-F238E27FC236}">
                <a16:creationId xmlns:a16="http://schemas.microsoft.com/office/drawing/2014/main" id="{F5BEB423-CCF2-6419-0B26-56E6DF937C4F}"/>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804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r>
              <a:rPr lang="en-US" dirty="0"/>
              <a:t>A football player named Al is blocking a player on the other team named Bob. Al applies a 1500 N force on Bob. If Bob's mass is 100 kg, what is his acceleration?</a:t>
            </a:r>
          </a:p>
          <a:p>
            <a:endParaRPr lang="en-US" dirty="0"/>
          </a:p>
          <a:p>
            <a:endParaRPr lang="en-US" dirty="0"/>
          </a:p>
          <a:p>
            <a:r>
              <a:rPr lang="en-US" dirty="0"/>
              <a:t>What is the size of the force on Al?</a:t>
            </a:r>
          </a:p>
          <a:p>
            <a:endParaRPr lang="en-US" dirty="0"/>
          </a:p>
          <a:p>
            <a:endParaRPr lang="en-US" dirty="0"/>
          </a:p>
          <a:p>
            <a:r>
              <a:rPr lang="en-US" dirty="0"/>
              <a:t> If Al's mass is 75 kg, what is his acceleration? </a:t>
            </a:r>
          </a:p>
        </p:txBody>
      </p:sp>
      <p:sp>
        <p:nvSpPr>
          <p:cNvPr id="4" name="TextBox 3">
            <a:extLst>
              <a:ext uri="{FF2B5EF4-FFF2-40B4-BE49-F238E27FC236}">
                <a16:creationId xmlns:a16="http://schemas.microsoft.com/office/drawing/2014/main" id="{DBFE9E4D-BCF9-3C6A-D095-D2B4F88B5BF0}"/>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1452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r>
              <a:rPr lang="en-US" dirty="0"/>
              <a:t>A 0.046 kg golf ball hit by a driver can accelerate from rest to 67 m/s in 1 </a:t>
            </a:r>
            <a:r>
              <a:rPr lang="en-US" dirty="0" err="1"/>
              <a:t>ms</a:t>
            </a:r>
            <a:r>
              <a:rPr lang="en-US" dirty="0"/>
              <a:t> while the driver is in contact with the ball. How much average force does the golf ball experience? </a:t>
            </a:r>
          </a:p>
        </p:txBody>
      </p:sp>
      <p:pic>
        <p:nvPicPr>
          <p:cNvPr id="1026" name="Picture 2" descr="C:\Users\rwright\AppData\Local\Microsoft\Windows\Temporary Internet Files\Content.IE5\GG0GZK32\cartoon-golfer_lg[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4000" r="100000"/>
                    </a14:imgEffect>
                  </a14:imgLayer>
                </a14:imgProps>
              </a:ext>
              <a:ext uri="{28A0092B-C50C-407E-A947-70E740481C1C}">
                <a14:useLocalDpi xmlns:a14="http://schemas.microsoft.com/office/drawing/2010/main" val="0"/>
              </a:ext>
            </a:extLst>
          </a:blip>
          <a:srcRect/>
          <a:stretch>
            <a:fillRect/>
          </a:stretch>
        </p:blipFill>
        <p:spPr bwMode="auto">
          <a:xfrm flipH="1">
            <a:off x="9956801" y="4183370"/>
            <a:ext cx="2063767" cy="2565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E9D38E-3C23-CF00-1FE9-07A83970C4D5}"/>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74302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29F0-DF47-4B70-BF18-83279EA46921}"/>
              </a:ext>
            </a:extLst>
          </p:cNvPr>
          <p:cNvSpPr>
            <a:spLocks noGrp="1"/>
          </p:cNvSpPr>
          <p:nvPr>
            <p:ph type="title"/>
          </p:nvPr>
        </p:nvSpPr>
        <p:spPr/>
        <p:txBody>
          <a:bodyPr>
            <a:normAutofit fontScale="90000"/>
          </a:bodyPr>
          <a:lstStyle/>
          <a:p>
            <a:r>
              <a:rPr lang="en-US" dirty="0"/>
              <a:t>2-02 Weight and Normal Force</a:t>
            </a:r>
          </a:p>
        </p:txBody>
      </p:sp>
      <p:sp>
        <p:nvSpPr>
          <p:cNvPr id="3" name="Text Placeholder 2">
            <a:extLst>
              <a:ext uri="{FF2B5EF4-FFF2-40B4-BE49-F238E27FC236}">
                <a16:creationId xmlns:a16="http://schemas.microsoft.com/office/drawing/2014/main" id="{15668280-9131-434B-A85F-986D65DCBF86}"/>
              </a:ext>
            </a:extLst>
          </p:cNvPr>
          <p:cNvSpPr>
            <a:spLocks noGrp="1"/>
          </p:cNvSpPr>
          <p:nvPr>
            <p:ph type="body" idx="1"/>
          </p:nvPr>
        </p:nvSpPr>
        <p:spPr/>
        <p:txBody>
          <a:bodyPr/>
          <a:lstStyle/>
          <a:p>
            <a:r>
              <a:rPr lang="en-US" dirty="0"/>
              <a:t>After this lesson you will…</a:t>
            </a:r>
          </a:p>
          <a:p>
            <a:pPr marL="342900" indent="-342900">
              <a:buFont typeface="Arial" panose="020B0604020202020204" pitchFamily="34" charset="0"/>
              <a:buChar char="•"/>
            </a:pPr>
            <a:r>
              <a:rPr lang="en-US" dirty="0"/>
              <a:t>Apply Newton’s Laws with weight and normal force</a:t>
            </a:r>
          </a:p>
          <a:p>
            <a:pPr marL="342900" indent="-342900">
              <a:buFont typeface="Arial" panose="020B0604020202020204" pitchFamily="34" charset="0"/>
              <a:buChar char="•"/>
            </a:pPr>
            <a:r>
              <a:rPr lang="en-US" dirty="0"/>
              <a:t>Solve force problems on inclined planes</a:t>
            </a:r>
          </a:p>
        </p:txBody>
      </p:sp>
      <p:sp>
        <p:nvSpPr>
          <p:cNvPr id="4" name="TextBox 3">
            <a:extLst>
              <a:ext uri="{FF2B5EF4-FFF2-40B4-BE49-F238E27FC236}">
                <a16:creationId xmlns:a16="http://schemas.microsoft.com/office/drawing/2014/main" id="{F4BA938B-B1B7-6339-2883-1C76A4885B03}"/>
              </a:ext>
            </a:extLst>
          </p:cNvPr>
          <p:cNvSpPr txBox="1"/>
          <p:nvPr/>
        </p:nvSpPr>
        <p:spPr>
          <a:xfrm rot="19530902">
            <a:off x="10061628" y="536798"/>
            <a:ext cx="2115879" cy="707886"/>
          </a:xfrm>
          <a:prstGeom prst="rect">
            <a:avLst/>
          </a:prstGeom>
          <a:noFill/>
        </p:spPr>
        <p:txBody>
          <a:bodyPr wrap="square" rtlCol="0">
            <a:spAutoFit/>
          </a:bodyPr>
          <a:lstStyle/>
          <a:p>
            <a:r>
              <a:rPr lang="en-US" sz="4000" dirty="0">
                <a:solidFill>
                  <a:schemeClr val="bg1"/>
                </a:solidFill>
                <a:latin typeface="+mj-lt"/>
              </a:rPr>
              <a:t>F = ma</a:t>
            </a:r>
          </a:p>
        </p:txBody>
      </p:sp>
    </p:spTree>
    <p:extLst>
      <p:ext uri="{BB962C8B-B14F-4D97-AF65-F5344CB8AC3E}">
        <p14:creationId xmlns:p14="http://schemas.microsoft.com/office/powerpoint/2010/main" val="1993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ln>
                      <a:solidFill>
                        <a:schemeClr val="tx1"/>
                      </a:solidFill>
                    </a:ln>
                    <a:solidFill>
                      <a:srgbClr val="FFFF00"/>
                    </a:solidFill>
                    <a:latin typeface="+mj-lt"/>
                  </a:rPr>
                  <a:t>Weight</a:t>
                </a:r>
              </a:p>
              <a:p>
                <a:pPr lvl="1"/>
                <a:r>
                  <a:rPr lang="en-US" dirty="0"/>
                  <a:t>Measure of force of gravity</a:t>
                </a:r>
              </a:p>
              <a:p>
                <a:pPr lvl="1"/>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a14:m>
                <a:endParaRPr lang="en-US" b="0" dirty="0"/>
              </a:p>
              <a:p>
                <a:pPr lvl="1"/>
                <a:r>
                  <a:rPr lang="en-US" dirty="0"/>
                  <a:t>Objects near earth accelerate downward at 9.80 m/s</a:t>
                </a:r>
                <a:r>
                  <a:rPr lang="en-US" baseline="30000" dirty="0"/>
                  <a:t>2</a:t>
                </a:r>
                <a:endParaRPr lang="en-US" b="0"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a:rPr>
                      <m:t>=</m:t>
                    </m:r>
                    <m:r>
                      <a:rPr lang="en-US" b="0" i="1" smtClean="0">
                        <a:latin typeface="Cambria Math"/>
                      </a:rPr>
                      <m:t>𝑚𝑔</m:t>
                    </m:r>
                  </m:oMath>
                </a14:m>
                <a:endParaRPr lang="en-US" b="0" dirty="0"/>
              </a:p>
              <a:p>
                <a:pPr lvl="1"/>
                <a:r>
                  <a:rPr lang="en-US" b="0" dirty="0"/>
                  <a:t>Unit: N</a:t>
                </a:r>
              </a:p>
              <a:p>
                <a:pPr lvl="1"/>
                <a:r>
                  <a:rPr lang="en-US" dirty="0"/>
                  <a:t>Depends on local gravity</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r>
              <a:rPr lang="en-US" dirty="0">
                <a:ln>
                  <a:solidFill>
                    <a:schemeClr val="tx1"/>
                  </a:solidFill>
                </a:ln>
                <a:solidFill>
                  <a:srgbClr val="FFFF00"/>
                </a:solidFill>
                <a:latin typeface="+mj-lt"/>
              </a:rPr>
              <a:t>Mass</a:t>
            </a:r>
          </a:p>
          <a:p>
            <a:pPr lvl="1"/>
            <a:r>
              <a:rPr lang="en-US" dirty="0"/>
              <a:t>Not a force</a:t>
            </a:r>
          </a:p>
          <a:p>
            <a:pPr lvl="1"/>
            <a:r>
              <a:rPr lang="en-US" dirty="0"/>
              <a:t>Measure of inertia or amount of matter</a:t>
            </a:r>
          </a:p>
          <a:p>
            <a:pPr lvl="1"/>
            <a:r>
              <a:rPr lang="en-US" dirty="0"/>
              <a:t>Unit: kg</a:t>
            </a:r>
          </a:p>
          <a:p>
            <a:pPr lvl="1"/>
            <a:r>
              <a:rPr lang="en-US" dirty="0"/>
              <a:t>Constant</a:t>
            </a:r>
          </a:p>
          <a:p>
            <a:pPr lvl="1"/>
            <a:endParaRPr lang="en-US" dirty="0"/>
          </a:p>
          <a:p>
            <a:r>
              <a:rPr lang="en-US" dirty="0"/>
              <a:t>Watch Eureka! 6</a:t>
            </a:r>
          </a:p>
          <a:p>
            <a:r>
              <a:rPr lang="en-US" dirty="0"/>
              <a:t>Remember!!!</a:t>
            </a:r>
          </a:p>
          <a:p>
            <a:pPr lvl="1"/>
            <a:r>
              <a:rPr lang="en-US" dirty="0">
                <a:solidFill>
                  <a:srgbClr val="FF0101"/>
                </a:solidFill>
              </a:rPr>
              <a:t>Weight is a Force</a:t>
            </a:r>
          </a:p>
          <a:p>
            <a:r>
              <a:rPr lang="en-US" dirty="0"/>
              <a:t>Watch Eureka 7</a:t>
            </a:r>
          </a:p>
          <a:p>
            <a:pPr lvl="1"/>
            <a:endParaRPr lang="en-US" dirty="0"/>
          </a:p>
          <a:p>
            <a:endParaRPr lang="en-US" dirty="0"/>
          </a:p>
        </p:txBody>
      </p:sp>
      <p:sp>
        <p:nvSpPr>
          <p:cNvPr id="5" name="TextBox 4">
            <a:extLst>
              <a:ext uri="{FF2B5EF4-FFF2-40B4-BE49-F238E27FC236}">
                <a16:creationId xmlns:a16="http://schemas.microsoft.com/office/drawing/2014/main" id="{CA58F362-5988-DA48-6D40-CE69E75D994F}"/>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40336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ln>
                      <a:solidFill>
                        <a:schemeClr val="tx1"/>
                      </a:solidFill>
                    </a:ln>
                    <a:solidFill>
                      <a:srgbClr val="FFFF00"/>
                    </a:solidFill>
                    <a:latin typeface="+mj-lt"/>
                  </a:rPr>
                  <a:t>Problems-Solving Strategy</a:t>
                </a:r>
              </a:p>
              <a:p>
                <a:pPr marL="609585" indent="-609585">
                  <a:buFont typeface="+mj-lt"/>
                  <a:buAutoNum type="arabicPeriod"/>
                </a:pPr>
                <a:r>
                  <a:rPr lang="en-US" dirty="0"/>
                  <a:t>Identify the principles involved and draw a picture</a:t>
                </a:r>
              </a:p>
              <a:p>
                <a:pPr marL="609585" indent="-609585">
                  <a:buFont typeface="+mj-lt"/>
                  <a:buAutoNum type="arabicPeriod"/>
                </a:pPr>
                <a:r>
                  <a:rPr lang="en-US" dirty="0"/>
                  <a:t>List your knowns and Draw a free-body diagram</a:t>
                </a:r>
              </a:p>
              <a:p>
                <a:pPr marL="609585" indent="-609585">
                  <a:buFont typeface="+mj-lt"/>
                  <a:buAutoNum type="arabicPeriod"/>
                </a:pPr>
                <a:r>
                  <a:rPr lang="en-US" dirty="0"/>
                  <a:t>Apply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a14:m>
                <a:r>
                  <a:rPr lang="en-US" dirty="0"/>
                  <a:t> </a:t>
                </a:r>
              </a:p>
              <a:p>
                <a:pPr marL="609585" indent="-609585">
                  <a:buFont typeface="+mj-lt"/>
                  <a:buAutoNum type="arabicPeriod"/>
                </a:pPr>
                <a:r>
                  <a:rPr lang="en-US" dirty="0"/>
                  <a:t>Check your answer for reasonableness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5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D273BB2-01F0-41AD-D138-28B736FBF1C2}"/>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0083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p:sp>
        <p:nvSpPr>
          <p:cNvPr id="3" name="Content Placeholder 2"/>
          <p:cNvSpPr>
            <a:spLocks noGrp="1"/>
          </p:cNvSpPr>
          <p:nvPr>
            <p:ph sz="half" idx="1"/>
          </p:nvPr>
        </p:nvSpPr>
        <p:spPr>
          <a:xfrm>
            <a:off x="1" y="1809750"/>
            <a:ext cx="5791200" cy="4051301"/>
          </a:xfrm>
        </p:spPr>
        <p:txBody>
          <a:bodyPr/>
          <a:lstStyle/>
          <a:p>
            <a:r>
              <a:rPr lang="en-US" dirty="0">
                <a:sym typeface="Symbol" pitchFamily="18" charset="2"/>
              </a:rPr>
              <a:t>Free-body diagram</a:t>
            </a:r>
          </a:p>
          <a:p>
            <a:pPr lvl="1"/>
            <a:r>
              <a:rPr lang="en-US" dirty="0"/>
              <a:t>Draw only forces acting on the object</a:t>
            </a:r>
          </a:p>
          <a:p>
            <a:pPr lvl="1"/>
            <a:r>
              <a:rPr lang="en-US" dirty="0"/>
              <a:t>Represent the forces with vector arrows</a:t>
            </a:r>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9201" y="1676400"/>
            <a:ext cx="585547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67443C0-734F-D991-4231-C03FD8CE1ADF}"/>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8098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 Weight and Normal Force</a:t>
            </a:r>
          </a:p>
        </p:txBody>
      </p:sp>
      <p:sp>
        <p:nvSpPr>
          <p:cNvPr id="3" name="Content Placeholder 2"/>
          <p:cNvSpPr>
            <a:spLocks noGrp="1"/>
          </p:cNvSpPr>
          <p:nvPr>
            <p:ph idx="1"/>
          </p:nvPr>
        </p:nvSpPr>
        <p:spPr/>
        <p:txBody>
          <a:bodyPr/>
          <a:lstStyle/>
          <a:p>
            <a:r>
              <a:rPr lang="en-US" dirty="0"/>
              <a:t>When two objects touch there is often a force</a:t>
            </a:r>
          </a:p>
          <a:p>
            <a:endParaRPr lang="en-US" dirty="0"/>
          </a:p>
          <a:p>
            <a:r>
              <a:rPr lang="en-US" dirty="0"/>
              <a:t>Normal Force</a:t>
            </a:r>
          </a:p>
          <a:p>
            <a:pPr lvl="1"/>
            <a:r>
              <a:rPr lang="en-US" dirty="0"/>
              <a:t>Perpendicular component of the contact force between two objects</a:t>
            </a:r>
          </a:p>
          <a:p>
            <a:pPr lvl="1"/>
            <a:endParaRPr lang="en-US" dirty="0"/>
          </a:p>
        </p:txBody>
      </p:sp>
      <p:grpSp>
        <p:nvGrpSpPr>
          <p:cNvPr id="4" name="Group 8"/>
          <p:cNvGrpSpPr>
            <a:grpSpLocks/>
          </p:cNvGrpSpPr>
          <p:nvPr/>
        </p:nvGrpSpPr>
        <p:grpSpPr bwMode="auto">
          <a:xfrm>
            <a:off x="5892800" y="4445000"/>
            <a:ext cx="3454400" cy="2413000"/>
            <a:chOff x="2784" y="3168"/>
            <a:chExt cx="1632" cy="1152"/>
          </a:xfrm>
        </p:grpSpPr>
        <p:sp>
          <p:nvSpPr>
            <p:cNvPr id="5" name="Rectangle 4"/>
            <p:cNvSpPr>
              <a:spLocks noChangeArrowheads="1"/>
            </p:cNvSpPr>
            <p:nvPr/>
          </p:nvSpPr>
          <p:spPr bwMode="auto">
            <a:xfrm rot="2888380">
              <a:off x="3168" y="3408"/>
              <a:ext cx="624" cy="33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sz="2400"/>
            </a:p>
          </p:txBody>
        </p:sp>
        <p:sp>
          <p:nvSpPr>
            <p:cNvPr id="6" name="Line 5"/>
            <p:cNvSpPr>
              <a:spLocks noChangeShapeType="1"/>
            </p:cNvSpPr>
            <p:nvPr/>
          </p:nvSpPr>
          <p:spPr bwMode="auto">
            <a:xfrm>
              <a:off x="2784" y="3168"/>
              <a:ext cx="1008" cy="1152"/>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400"/>
            </a:p>
          </p:txBody>
        </p:sp>
        <p:sp>
          <p:nvSpPr>
            <p:cNvPr id="7" name="Line 6"/>
            <p:cNvSpPr>
              <a:spLocks noChangeShapeType="1"/>
            </p:cNvSpPr>
            <p:nvPr/>
          </p:nvSpPr>
          <p:spPr bwMode="auto">
            <a:xfrm flipV="1">
              <a:off x="3312" y="3168"/>
              <a:ext cx="624" cy="528"/>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400"/>
            </a:p>
          </p:txBody>
        </p:sp>
        <p:sp>
          <p:nvSpPr>
            <p:cNvPr id="8" name="Text Box 7"/>
            <p:cNvSpPr txBox="1">
              <a:spLocks noChangeArrowheads="1"/>
            </p:cNvSpPr>
            <p:nvPr/>
          </p:nvSpPr>
          <p:spPr bwMode="auto">
            <a:xfrm>
              <a:off x="3840" y="3168"/>
              <a:ext cx="57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t>F</a:t>
              </a:r>
              <a:r>
                <a:rPr lang="en-US" sz="3200" baseline="-25000"/>
                <a:t>N</a:t>
              </a:r>
              <a:endParaRPr lang="en-US" sz="3200"/>
            </a:p>
          </p:txBody>
        </p:sp>
      </p:grpSp>
      <p:sp>
        <p:nvSpPr>
          <p:cNvPr id="9" name="TextBox 8">
            <a:extLst>
              <a:ext uri="{FF2B5EF4-FFF2-40B4-BE49-F238E27FC236}">
                <a16:creationId xmlns:a16="http://schemas.microsoft.com/office/drawing/2014/main" id="{E21D8354-EAD4-3C4F-A1DA-D7F60EBFB879}"/>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5017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4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p:sp>
        <p:nvSpPr>
          <p:cNvPr id="3" name="Content Placeholder 2"/>
          <p:cNvSpPr>
            <a:spLocks noGrp="1"/>
          </p:cNvSpPr>
          <p:nvPr>
            <p:ph sz="half" idx="1"/>
          </p:nvPr>
        </p:nvSpPr>
        <p:spPr/>
        <p:txBody>
          <a:bodyPr>
            <a:normAutofit/>
          </a:bodyPr>
          <a:lstStyle/>
          <a:p>
            <a:r>
              <a:rPr lang="en-US" dirty="0"/>
              <a:t>Weight pushes down</a:t>
            </a:r>
          </a:p>
          <a:p>
            <a:r>
              <a:rPr lang="en-US" dirty="0"/>
              <a:t>So the table pushes up</a:t>
            </a:r>
          </a:p>
          <a:p>
            <a:pPr lvl="1"/>
            <a:r>
              <a:rPr lang="en-US" dirty="0"/>
              <a:t>Called Normal force</a:t>
            </a:r>
          </a:p>
          <a:p>
            <a:pPr lvl="1"/>
            <a:r>
              <a:rPr lang="en-US" dirty="0"/>
              <a:t>Newton’s 3</a:t>
            </a:r>
            <a:r>
              <a:rPr lang="en-US" baseline="30000" dirty="0"/>
              <a:t>rd</a:t>
            </a:r>
            <a:r>
              <a:rPr lang="en-US" dirty="0"/>
              <a:t> Law</a:t>
            </a:r>
          </a:p>
          <a:p>
            <a:endParaRPr lang="en-US" dirty="0"/>
          </a:p>
          <a:p>
            <a:r>
              <a:rPr lang="en-US" dirty="0"/>
              <a:t>Normal force doesn’t always = weight</a:t>
            </a:r>
          </a:p>
          <a:p>
            <a:r>
              <a:rPr lang="en-US" dirty="0"/>
              <a:t>Draw a </a:t>
            </a:r>
            <a:r>
              <a:rPr lang="en-US" dirty="0" err="1"/>
              <a:t>freebody</a:t>
            </a:r>
            <a:r>
              <a:rPr lang="en-US" dirty="0"/>
              <a:t> diagram to find equation</a:t>
            </a:r>
          </a:p>
          <a:p>
            <a:endParaRPr lang="en-US" dirty="0"/>
          </a:p>
        </p:txBody>
      </p:sp>
      <p:pic>
        <p:nvPicPr>
          <p:cNvPr id="5" name="Picture 7" descr="F04"/>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29007"/>
          <a:stretch/>
        </p:blipFill>
        <p:spPr bwMode="auto">
          <a:xfrm>
            <a:off x="6197600" y="1819431"/>
            <a:ext cx="5181600" cy="34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9D11D7F-CA41-33FB-A234-D38672140B8E}"/>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3726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2F29-B97D-4202-8784-D72B2DD7C3DB}"/>
              </a:ext>
            </a:extLst>
          </p:cNvPr>
          <p:cNvSpPr>
            <a:spLocks noGrp="1"/>
          </p:cNvSpPr>
          <p:nvPr>
            <p:ph type="title"/>
          </p:nvPr>
        </p:nvSpPr>
        <p:spPr/>
        <p:txBody>
          <a:bodyPr/>
          <a:lstStyle/>
          <a:p>
            <a:r>
              <a:rPr lang="en-US" dirty="0"/>
              <a:t>2-02 Weight and Normal Force</a:t>
            </a:r>
          </a:p>
        </p:txBody>
      </p:sp>
      <p:sp>
        <p:nvSpPr>
          <p:cNvPr id="3" name="Content Placeholder 2">
            <a:extLst>
              <a:ext uri="{FF2B5EF4-FFF2-40B4-BE49-F238E27FC236}">
                <a16:creationId xmlns:a16="http://schemas.microsoft.com/office/drawing/2014/main" id="{44F876CE-615F-4D58-B00D-FA7C1E1D8CD6}"/>
              </a:ext>
            </a:extLst>
          </p:cNvPr>
          <p:cNvSpPr>
            <a:spLocks noGrp="1"/>
          </p:cNvSpPr>
          <p:nvPr>
            <p:ph idx="1"/>
          </p:nvPr>
        </p:nvSpPr>
        <p:spPr/>
        <p:txBody>
          <a:bodyPr/>
          <a:lstStyle/>
          <a:p>
            <a:r>
              <a:rPr lang="en-US" dirty="0"/>
              <a:t>A 30-kg box of books is sitting on the floor. A 20-kg child is sitting on the box. What is the normal force between the child and the box?</a:t>
            </a:r>
          </a:p>
          <a:p>
            <a:endParaRPr lang="en-US" dirty="0"/>
          </a:p>
          <a:p>
            <a:endParaRPr lang="en-US" dirty="0"/>
          </a:p>
          <a:p>
            <a:endParaRPr lang="en-US" dirty="0"/>
          </a:p>
          <a:p>
            <a:r>
              <a:rPr lang="en-US" dirty="0"/>
              <a:t>What is the normal force between the box and the floor?</a:t>
            </a:r>
          </a:p>
        </p:txBody>
      </p:sp>
      <p:sp>
        <p:nvSpPr>
          <p:cNvPr id="4" name="TextBox 3">
            <a:extLst>
              <a:ext uri="{FF2B5EF4-FFF2-40B4-BE49-F238E27FC236}">
                <a16:creationId xmlns:a16="http://schemas.microsoft.com/office/drawing/2014/main" id="{0304B7E9-4522-1BC4-B4E4-1AA1DB165198}"/>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70936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p:sp>
        <p:nvSpPr>
          <p:cNvPr id="3" name="Content Placeholder 2"/>
          <p:cNvSpPr>
            <a:spLocks noGrp="1"/>
          </p:cNvSpPr>
          <p:nvPr>
            <p:ph idx="1"/>
          </p:nvPr>
        </p:nvSpPr>
        <p:spPr/>
        <p:txBody>
          <a:bodyPr>
            <a:normAutofit fontScale="92500" lnSpcReduction="10000"/>
          </a:bodyPr>
          <a:lstStyle/>
          <a:p>
            <a:pPr marL="609585" indent="-609585">
              <a:buFont typeface="+mj-lt"/>
              <a:buAutoNum type="arabicPeriod"/>
            </a:pPr>
            <a:r>
              <a:rPr lang="en-US" dirty="0"/>
              <a:t>Hang the mass from the spring scale. The scale will measure the force applied to hold the mass in place. This is the weight.</a:t>
            </a:r>
          </a:p>
          <a:p>
            <a:pPr marL="609585" indent="-609585">
              <a:buFont typeface="+mj-lt"/>
              <a:buAutoNum type="arabicPeriod"/>
            </a:pPr>
            <a:r>
              <a:rPr lang="en-US" dirty="0"/>
              <a:t>What is the weight of your mass?</a:t>
            </a:r>
          </a:p>
          <a:p>
            <a:pPr marL="609585" indent="-609585">
              <a:buFont typeface="+mj-lt"/>
              <a:buAutoNum type="arabicPeriod"/>
            </a:pPr>
            <a:r>
              <a:rPr lang="en-US" dirty="0"/>
              <a:t>Carefully watch the spring scale as you quickly move the scale upwards. What happens to the weight?</a:t>
            </a:r>
          </a:p>
          <a:p>
            <a:pPr marL="609585" indent="-609585">
              <a:buFont typeface="+mj-lt"/>
              <a:buAutoNum type="arabicPeriod"/>
            </a:pPr>
            <a:r>
              <a:rPr lang="en-US" dirty="0"/>
              <a:t>Carefully watch the spring scale as you quickly move the scale downwards. What happens to the weight? </a:t>
            </a:r>
          </a:p>
          <a:p>
            <a:pPr marL="609585" indent="-609585">
              <a:buFont typeface="+mj-lt"/>
              <a:buAutoNum type="arabicPeriod"/>
            </a:pPr>
            <a:r>
              <a:rPr lang="en-US" dirty="0"/>
              <a:t>The other weights are called apparent weight and is what you feel as the net force pulling you down. An upward acceleration produces a _______________________ apparent weight. A downward acceleration produces a ______________________ apparent weight.</a:t>
            </a:r>
          </a:p>
          <a:p>
            <a:pPr marL="609585" indent="-609585">
              <a:buFont typeface="+mj-lt"/>
              <a:buAutoNum type="arabicPeriod"/>
            </a:pPr>
            <a:endParaRPr lang="en-US" dirty="0"/>
          </a:p>
          <a:p>
            <a:r>
              <a:rPr lang="en-US" dirty="0"/>
              <a:t>When a problem asks for apparent weight, find the normal force</a:t>
            </a:r>
          </a:p>
        </p:txBody>
      </p:sp>
      <p:sp>
        <p:nvSpPr>
          <p:cNvPr id="4" name="TextBox 3">
            <a:extLst>
              <a:ext uri="{FF2B5EF4-FFF2-40B4-BE49-F238E27FC236}">
                <a16:creationId xmlns:a16="http://schemas.microsoft.com/office/drawing/2014/main" id="{543729C7-42E9-0A8A-32B8-81E94D51141B}"/>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5656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2-02 Weight and Normal Force</a:t>
            </a:r>
          </a:p>
        </p:txBody>
      </p:sp>
      <p:sp>
        <p:nvSpPr>
          <p:cNvPr id="29699" name="Rectangle 3"/>
          <p:cNvSpPr>
            <a:spLocks noGrp="1" noChangeArrowheads="1"/>
          </p:cNvSpPr>
          <p:nvPr>
            <p:ph idx="1"/>
          </p:nvPr>
        </p:nvSpPr>
        <p:spPr/>
        <p:txBody>
          <a:bodyPr>
            <a:normAutofit/>
          </a:bodyPr>
          <a:lstStyle/>
          <a:p>
            <a:pPr eaLnBrk="1" hangingPunct="1"/>
            <a:r>
              <a:rPr lang="en-US" dirty="0"/>
              <a:t>A lady is weighing some bananas in a grocery store when the floor collapses.  If the bananas mass is 2 kg and the floor is accelerating at −2.25 m/s</a:t>
            </a:r>
            <a:r>
              <a:rPr lang="en-US" baseline="30000" dirty="0"/>
              <a:t>2</a:t>
            </a:r>
            <a:r>
              <a:rPr lang="en-US" dirty="0"/>
              <a:t>, what is the apparent weight (normal force) of the bananas?</a:t>
            </a:r>
          </a:p>
          <a:p>
            <a:pPr eaLnBrk="1" hangingPunct="1"/>
            <a:endParaRPr lang="en-US" dirty="0"/>
          </a:p>
          <a:p>
            <a:pPr eaLnBrk="1" hangingPunct="1"/>
            <a:r>
              <a:rPr lang="en-US" i="1" dirty="0"/>
              <a:t>F</a:t>
            </a:r>
            <a:r>
              <a:rPr lang="en-US" i="1" baseline="-25000" dirty="0"/>
              <a:t>N</a:t>
            </a:r>
            <a:r>
              <a:rPr lang="en-US" dirty="0"/>
              <a:t> = 15.1 N</a:t>
            </a:r>
          </a:p>
        </p:txBody>
      </p:sp>
      <p:sp>
        <p:nvSpPr>
          <p:cNvPr id="2" name="TextBox 1">
            <a:extLst>
              <a:ext uri="{FF2B5EF4-FFF2-40B4-BE49-F238E27FC236}">
                <a16:creationId xmlns:a16="http://schemas.microsoft.com/office/drawing/2014/main" id="{D030BF10-1B77-C123-0CF6-850744B64F57}"/>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4647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 Weight and Normal Force</a:t>
            </a:r>
          </a:p>
        </p:txBody>
      </p:sp>
      <p:sp>
        <p:nvSpPr>
          <p:cNvPr id="3" name="Content Placeholder 2"/>
          <p:cNvSpPr>
            <a:spLocks noGrp="1"/>
          </p:cNvSpPr>
          <p:nvPr>
            <p:ph sz="half" idx="1"/>
          </p:nvPr>
        </p:nvSpPr>
        <p:spPr/>
        <p:txBody>
          <a:bodyPr>
            <a:normAutofit/>
          </a:bodyPr>
          <a:lstStyle/>
          <a:p>
            <a:r>
              <a:rPr lang="en-US" dirty="0"/>
              <a:t>A box is sitting on a ramp angled at 20°. If the box weighs 50 N, what is the normal force on the box?</a:t>
            </a:r>
          </a:p>
          <a:p>
            <a:endParaRPr lang="en-US" dirty="0"/>
          </a:p>
          <a:p>
            <a:r>
              <a:rPr lang="en-US" dirty="0"/>
              <a:t>47 N</a:t>
            </a:r>
          </a:p>
        </p:txBody>
      </p:sp>
      <p:grpSp>
        <p:nvGrpSpPr>
          <p:cNvPr id="4" name="Group 3"/>
          <p:cNvGrpSpPr/>
          <p:nvPr/>
        </p:nvGrpSpPr>
        <p:grpSpPr>
          <a:xfrm>
            <a:off x="7809915" y="1862290"/>
            <a:ext cx="4267200" cy="4538146"/>
            <a:chOff x="5029200" y="2474063"/>
            <a:chExt cx="3200400" cy="3326021"/>
          </a:xfrm>
        </p:grpSpPr>
        <p:cxnSp>
          <p:nvCxnSpPr>
            <p:cNvPr id="6" name="Straight Connector 5"/>
            <p:cNvCxnSpPr/>
            <p:nvPr/>
          </p:nvCxnSpPr>
          <p:spPr>
            <a:xfrm>
              <a:off x="5029200" y="510540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29200" y="3810000"/>
              <a:ext cx="2514600" cy="129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650221"/>
              <a:ext cx="838200" cy="428583"/>
            </a:xfrm>
            <a:prstGeom prst="rect">
              <a:avLst/>
            </a:prstGeom>
            <a:noFill/>
          </p:spPr>
          <p:txBody>
            <a:bodyPr wrap="square" rtlCol="0">
              <a:spAutoFit/>
            </a:bodyPr>
            <a:lstStyle/>
            <a:p>
              <a:r>
                <a:rPr lang="en-US" sz="3200" dirty="0"/>
                <a:t>20° </a:t>
              </a:r>
            </a:p>
          </p:txBody>
        </p:sp>
        <p:sp>
          <p:nvSpPr>
            <p:cNvPr id="10" name="Rectangle 9"/>
            <p:cNvSpPr/>
            <p:nvPr/>
          </p:nvSpPr>
          <p:spPr>
            <a:xfrm rot="19950455">
              <a:off x="6450067" y="3543300"/>
              <a:ext cx="10287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Arrow Connector 11"/>
            <p:cNvCxnSpPr/>
            <p:nvPr/>
          </p:nvCxnSpPr>
          <p:spPr>
            <a:xfrm>
              <a:off x="6964417" y="4038600"/>
              <a:ext cx="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5371501"/>
              <a:ext cx="362118" cy="428583"/>
            </a:xfrm>
            <a:prstGeom prst="rect">
              <a:avLst/>
            </a:prstGeom>
            <a:noFill/>
          </p:spPr>
          <p:txBody>
            <a:bodyPr wrap="none" rtlCol="0">
              <a:spAutoFit/>
            </a:bodyPr>
            <a:lstStyle/>
            <a:p>
              <a:r>
                <a:rPr lang="en-US" sz="3200" i="1" dirty="0"/>
                <a:t>w</a:t>
              </a:r>
            </a:p>
          </p:txBody>
        </p:sp>
        <p:cxnSp>
          <p:nvCxnSpPr>
            <p:cNvPr id="15" name="Straight Arrow Connector 14"/>
            <p:cNvCxnSpPr/>
            <p:nvPr/>
          </p:nvCxnSpPr>
          <p:spPr>
            <a:xfrm flipH="1" flipV="1">
              <a:off x="6477000" y="2667000"/>
              <a:ext cx="487417"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7647" y="2474063"/>
              <a:ext cx="609600" cy="428583"/>
            </a:xfrm>
            <a:prstGeom prst="rect">
              <a:avLst/>
            </a:prstGeom>
            <a:noFill/>
          </p:spPr>
          <p:txBody>
            <a:bodyPr wrap="square" rtlCol="0">
              <a:spAutoFit/>
            </a:bodyPr>
            <a:lstStyle/>
            <a:p>
              <a:r>
                <a:rPr lang="en-US" sz="3200" i="1" dirty="0"/>
                <a:t>F</a:t>
              </a:r>
              <a:r>
                <a:rPr lang="en-US" sz="3200" i="1" baseline="-25000" dirty="0"/>
                <a:t>N</a:t>
              </a:r>
            </a:p>
          </p:txBody>
        </p:sp>
        <p:cxnSp>
          <p:nvCxnSpPr>
            <p:cNvPr id="18" name="Straight Arrow Connector 17"/>
            <p:cNvCxnSpPr>
              <a:stCxn id="10" idx="2"/>
            </p:cNvCxnSpPr>
            <p:nvPr/>
          </p:nvCxnSpPr>
          <p:spPr>
            <a:xfrm>
              <a:off x="7087534" y="4046582"/>
              <a:ext cx="608666" cy="105881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964417" y="5105400"/>
              <a:ext cx="731783" cy="38100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8000" y="4300835"/>
              <a:ext cx="838200" cy="428583"/>
            </a:xfrm>
            <a:prstGeom prst="rect">
              <a:avLst/>
            </a:prstGeom>
            <a:noFill/>
          </p:spPr>
          <p:txBody>
            <a:bodyPr wrap="square" rtlCol="0">
              <a:spAutoFit/>
            </a:bodyPr>
            <a:lstStyle/>
            <a:p>
              <a:r>
                <a:rPr lang="en-US" sz="3200" dirty="0"/>
                <a:t>20° </a:t>
              </a:r>
            </a:p>
          </p:txBody>
        </p:sp>
      </p:grpSp>
      <p:sp>
        <p:nvSpPr>
          <p:cNvPr id="5" name="TextBox 4">
            <a:extLst>
              <a:ext uri="{FF2B5EF4-FFF2-40B4-BE49-F238E27FC236}">
                <a16:creationId xmlns:a16="http://schemas.microsoft.com/office/drawing/2014/main" id="{DF8AC5F7-F023-4954-568F-2F51242CE928}"/>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6021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67D7-5FDE-4E0F-9932-FABBA2C2A991}"/>
              </a:ext>
            </a:extLst>
          </p:cNvPr>
          <p:cNvSpPr>
            <a:spLocks noGrp="1"/>
          </p:cNvSpPr>
          <p:nvPr>
            <p:ph type="title"/>
          </p:nvPr>
        </p:nvSpPr>
        <p:spPr/>
        <p:txBody>
          <a:bodyPr/>
          <a:lstStyle/>
          <a:p>
            <a:r>
              <a:rPr lang="en-US" dirty="0"/>
              <a:t>2-03 Friction</a:t>
            </a:r>
          </a:p>
        </p:txBody>
      </p:sp>
      <p:sp>
        <p:nvSpPr>
          <p:cNvPr id="3" name="Text Placeholder 2">
            <a:extLst>
              <a:ext uri="{FF2B5EF4-FFF2-40B4-BE49-F238E27FC236}">
                <a16:creationId xmlns:a16="http://schemas.microsoft.com/office/drawing/2014/main" id="{EE89D3EF-8B5F-4284-960D-FA7AF0574D62}"/>
              </a:ext>
            </a:extLst>
          </p:cNvPr>
          <p:cNvSpPr>
            <a:spLocks noGrp="1"/>
          </p:cNvSpPr>
          <p:nvPr>
            <p:ph type="body" idx="1"/>
          </p:nvPr>
        </p:nvSpPr>
        <p:spPr/>
        <p:txBody>
          <a:bodyPr/>
          <a:lstStyle/>
          <a:p>
            <a:r>
              <a:rPr lang="en-US" dirty="0"/>
              <a:t>After this lesson you will…</a:t>
            </a:r>
          </a:p>
          <a:p>
            <a:pPr marL="342900" indent="-342900">
              <a:buFont typeface="Arial" panose="020B0604020202020204" pitchFamily="34" charset="0"/>
              <a:buChar char="•"/>
            </a:pPr>
            <a:r>
              <a:rPr lang="en-US" dirty="0"/>
              <a:t>Apply friction to force problems</a:t>
            </a:r>
          </a:p>
          <a:p>
            <a:pPr marL="342900" indent="-342900">
              <a:buFont typeface="Arial" panose="020B0604020202020204" pitchFamily="34" charset="0"/>
              <a:buChar char="•"/>
            </a:pPr>
            <a:r>
              <a:rPr lang="en-US" dirty="0"/>
              <a:t>Understand the difference between </a:t>
            </a:r>
            <a:br>
              <a:rPr lang="en-US" dirty="0"/>
            </a:br>
            <a:r>
              <a:rPr lang="en-US" dirty="0"/>
              <a:t>static and kinetic friction</a:t>
            </a:r>
          </a:p>
        </p:txBody>
      </p:sp>
      <p:sp>
        <p:nvSpPr>
          <p:cNvPr id="4" name="TextBox 3">
            <a:extLst>
              <a:ext uri="{FF2B5EF4-FFF2-40B4-BE49-F238E27FC236}">
                <a16:creationId xmlns:a16="http://schemas.microsoft.com/office/drawing/2014/main" id="{5FED7D07-50C8-2FD8-106D-E16EC0E37328}"/>
              </a:ext>
            </a:extLst>
          </p:cNvPr>
          <p:cNvSpPr txBox="1"/>
          <p:nvPr/>
        </p:nvSpPr>
        <p:spPr>
          <a:xfrm rot="19530902">
            <a:off x="10061628" y="536798"/>
            <a:ext cx="2115879" cy="707886"/>
          </a:xfrm>
          <a:prstGeom prst="rect">
            <a:avLst/>
          </a:prstGeom>
          <a:noFill/>
        </p:spPr>
        <p:txBody>
          <a:bodyPr wrap="square" rtlCol="0">
            <a:spAutoFit/>
          </a:bodyPr>
          <a:lstStyle/>
          <a:p>
            <a:r>
              <a:rPr lang="en-US" sz="4000" dirty="0">
                <a:solidFill>
                  <a:schemeClr val="bg1"/>
                </a:solidFill>
                <a:latin typeface="+mj-lt"/>
              </a:rPr>
              <a:t>F = ma</a:t>
            </a:r>
          </a:p>
        </p:txBody>
      </p:sp>
    </p:spTree>
    <p:extLst>
      <p:ext uri="{BB962C8B-B14F-4D97-AF65-F5344CB8AC3E}">
        <p14:creationId xmlns:p14="http://schemas.microsoft.com/office/powerpoint/2010/main" val="335086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Friction</a:t>
            </a:r>
          </a:p>
        </p:txBody>
      </p:sp>
      <p:sp>
        <p:nvSpPr>
          <p:cNvPr id="3" name="Content Placeholder 2"/>
          <p:cNvSpPr>
            <a:spLocks noGrp="1"/>
          </p:cNvSpPr>
          <p:nvPr>
            <p:ph idx="1"/>
          </p:nvPr>
        </p:nvSpPr>
        <p:spPr/>
        <p:txBody>
          <a:bodyPr>
            <a:normAutofit/>
          </a:bodyPr>
          <a:lstStyle/>
          <a:p>
            <a:r>
              <a:rPr lang="en-US" dirty="0"/>
              <a:t>Normal force – perpendicular to surface</a:t>
            </a:r>
          </a:p>
          <a:p>
            <a:r>
              <a:rPr lang="en-US" dirty="0"/>
              <a:t>Friction force – parallel to surface, and opposes motion</a:t>
            </a:r>
          </a:p>
          <a:p>
            <a:endParaRPr lang="en-US" dirty="0"/>
          </a:p>
          <a:p>
            <a:r>
              <a:rPr lang="en-US" dirty="0"/>
              <a:t>Comes from rough surface</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8600"/>
            <a:ext cx="6527800" cy="264160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369A38E-A559-233D-F7FF-C48B726EA18B}"/>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3027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Friction</a:t>
            </a:r>
          </a:p>
        </p:txBody>
      </p:sp>
      <p:sp>
        <p:nvSpPr>
          <p:cNvPr id="3" name="Content Placeholder 2"/>
          <p:cNvSpPr>
            <a:spLocks noGrp="1"/>
          </p:cNvSpPr>
          <p:nvPr>
            <p:ph sz="half" idx="1"/>
          </p:nvPr>
        </p:nvSpPr>
        <p:spPr/>
        <p:txBody>
          <a:bodyPr>
            <a:normAutofit/>
          </a:bodyPr>
          <a:lstStyle/>
          <a:p>
            <a:r>
              <a:rPr lang="en-US" dirty="0"/>
              <a:t>Static Friction</a:t>
            </a:r>
          </a:p>
          <a:p>
            <a:pPr lvl="1"/>
            <a:r>
              <a:rPr lang="en-US" dirty="0"/>
              <a:t>Keeps things from moving.</a:t>
            </a:r>
          </a:p>
          <a:p>
            <a:pPr lvl="1"/>
            <a:r>
              <a:rPr lang="en-US" dirty="0"/>
              <a:t>Cancels out applied force until the applied force gets too big.</a:t>
            </a:r>
          </a:p>
          <a:p>
            <a:pPr lvl="1"/>
            <a:r>
              <a:rPr lang="en-US" dirty="0"/>
              <a:t>Depends on force pushing down and roughness of surface</a:t>
            </a:r>
          </a:p>
        </p:txBody>
      </p:sp>
      <p:pic>
        <p:nvPicPr>
          <p:cNvPr id="5" name="Picture 5" descr="F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02400" y="218553"/>
            <a:ext cx="5486400" cy="6523537"/>
          </a:xfrm>
          <a:noFill/>
          <a:effectLst>
            <a:outerShdw blurRad="76200" dir="13500000" sy="23000" kx="1200000" algn="br" rotWithShape="0">
              <a:prstClr val="black">
                <a:alpha val="20000"/>
              </a:prstClr>
            </a:outerShdw>
          </a:effectLst>
        </p:spPr>
      </p:pic>
      <p:sp>
        <p:nvSpPr>
          <p:cNvPr id="4" name="TextBox 3">
            <a:extLst>
              <a:ext uri="{FF2B5EF4-FFF2-40B4-BE49-F238E27FC236}">
                <a16:creationId xmlns:a16="http://schemas.microsoft.com/office/drawing/2014/main" id="{F73AE77A-C905-F8F7-C318-45C3B5ED2C0F}"/>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9401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0" dirty="0"/>
                  <a:t>Static Friction</a:t>
                </a:r>
              </a:p>
              <a:p>
                <a:pPr marL="990575" lvl="2" indent="-457189"/>
                <a:r>
                  <a:rPr lang="en-US" dirty="0"/>
                  <a:t>Depends on force pushing down and roughness of surface</a:t>
                </a:r>
              </a:p>
              <a:p>
                <a:pPr lvl="1"/>
                <a14:m>
                  <m:oMath xmlns:m="http://schemas.openxmlformats.org/officeDocument/2006/math">
                    <m:sSub>
                      <m:sSubPr>
                        <m:ctrlPr>
                          <a:rPr lang="en-US" sz="5867" i="1">
                            <a:latin typeface="Cambria Math" panose="02040503050406030204" pitchFamily="18" charset="0"/>
                          </a:rPr>
                        </m:ctrlPr>
                      </m:sSubPr>
                      <m:e>
                        <m:r>
                          <a:rPr lang="en-US" sz="5867" i="1">
                            <a:latin typeface="Cambria Math" panose="02040503050406030204" pitchFamily="18" charset="0"/>
                          </a:rPr>
                          <m:t>𝑓</m:t>
                        </m:r>
                      </m:e>
                      <m:sub>
                        <m:r>
                          <a:rPr lang="en-US" sz="5867" i="1">
                            <a:latin typeface="Cambria Math" panose="02040503050406030204" pitchFamily="18" charset="0"/>
                          </a:rPr>
                          <m:t>𝑆</m:t>
                        </m:r>
                      </m:sub>
                    </m:sSub>
                    <m:r>
                      <a:rPr lang="en-US" sz="5867" i="1">
                        <a:latin typeface="Cambria Math"/>
                      </a:rPr>
                      <m:t>≤</m:t>
                    </m:r>
                    <m:sSub>
                      <m:sSubPr>
                        <m:ctrlPr>
                          <a:rPr lang="en-US" sz="5867" i="1">
                            <a:latin typeface="Cambria Math" panose="02040503050406030204" pitchFamily="18" charset="0"/>
                          </a:rPr>
                        </m:ctrlPr>
                      </m:sSubPr>
                      <m:e>
                        <m:r>
                          <a:rPr lang="en-US" sz="5867" i="1">
                            <a:latin typeface="Cambria Math"/>
                          </a:rPr>
                          <m:t>𝜇</m:t>
                        </m:r>
                      </m:e>
                      <m:sub>
                        <m:r>
                          <a:rPr lang="en-US" sz="5867" i="1">
                            <a:latin typeface="Cambria Math"/>
                          </a:rPr>
                          <m:t>𝑆</m:t>
                        </m:r>
                      </m:sub>
                    </m:sSub>
                    <m:sSub>
                      <m:sSubPr>
                        <m:ctrlPr>
                          <a:rPr lang="en-US" sz="5867" i="1">
                            <a:latin typeface="Cambria Math" panose="02040503050406030204" pitchFamily="18" charset="0"/>
                          </a:rPr>
                        </m:ctrlPr>
                      </m:sSubPr>
                      <m:e>
                        <m:r>
                          <a:rPr lang="en-US" sz="5867" i="1">
                            <a:latin typeface="Cambria Math"/>
                          </a:rPr>
                          <m:t>𝐹</m:t>
                        </m:r>
                      </m:e>
                      <m:sub>
                        <m:r>
                          <a:rPr lang="en-US" sz="5867" i="1">
                            <a:latin typeface="Cambria Math"/>
                          </a:rPr>
                          <m:t>𝑁</m:t>
                        </m:r>
                      </m:sub>
                    </m:sSub>
                  </m:oMath>
                </a14:m>
                <a:endParaRPr lang="en-US" b="0" dirty="0"/>
              </a:p>
              <a:p>
                <a:endParaRPr lang="en-US" dirty="0"/>
              </a:p>
              <a:p>
                <a:pPr lvl="1"/>
                <a:r>
                  <a:rPr lang="en-US" dirty="0"/>
                  <a:t>More pushing down (</a:t>
                </a:r>
                <a:r>
                  <a:rPr lang="en-US" i="1" dirty="0"/>
                  <a:t>F</a:t>
                </a:r>
                <a:r>
                  <a:rPr lang="en-US" i="1" baseline="-25000" dirty="0"/>
                  <a:t>N</a:t>
                </a:r>
                <a:r>
                  <a:rPr lang="en-US" dirty="0"/>
                  <a:t>), more friction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𝑆</m:t>
                        </m:r>
                      </m:sub>
                    </m:sSub>
                  </m:oMath>
                </a14:m>
                <a:r>
                  <a:rPr lang="en-US" dirty="0"/>
                  <a:t> is coefficient of static friction (0.01 to 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48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F41AFD9-ADC5-7718-3D73-AF9AA0642832}"/>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9321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Kinetic Friction</a:t>
                </a:r>
              </a:p>
              <a:p>
                <a:pPr lvl="1"/>
                <a:r>
                  <a:rPr lang="en-US" dirty="0"/>
                  <a:t>Once motion happens</a:t>
                </a:r>
              </a:p>
              <a:p>
                <a:pPr lvl="1"/>
                <a14:m>
                  <m:oMath xmlns:m="http://schemas.openxmlformats.org/officeDocument/2006/math">
                    <m:sSub>
                      <m:sSubPr>
                        <m:ctrlPr>
                          <a:rPr lang="en-US" sz="5870" b="0" i="1" smtClean="0">
                            <a:latin typeface="Cambria Math" panose="02040503050406030204" pitchFamily="18" charset="0"/>
                          </a:rPr>
                        </m:ctrlPr>
                      </m:sSubPr>
                      <m:e>
                        <m:r>
                          <a:rPr lang="en-US" sz="5870" b="0" i="1" smtClean="0">
                            <a:latin typeface="Cambria Math"/>
                          </a:rPr>
                          <m:t>𝑓</m:t>
                        </m:r>
                      </m:e>
                      <m:sub>
                        <m:r>
                          <a:rPr lang="en-US" sz="5870" b="0" i="1" smtClean="0">
                            <a:latin typeface="Cambria Math"/>
                          </a:rPr>
                          <m:t>𝑘</m:t>
                        </m:r>
                      </m:sub>
                    </m:sSub>
                    <m:r>
                      <a:rPr lang="en-US" sz="5870" b="0" i="1" smtClean="0">
                        <a:latin typeface="Cambria Math"/>
                      </a:rPr>
                      <m:t>=</m:t>
                    </m:r>
                    <m:sSub>
                      <m:sSubPr>
                        <m:ctrlPr>
                          <a:rPr lang="en-US" sz="5870" b="0" i="1" smtClean="0">
                            <a:latin typeface="Cambria Math" panose="02040503050406030204" pitchFamily="18" charset="0"/>
                          </a:rPr>
                        </m:ctrlPr>
                      </m:sSubPr>
                      <m:e>
                        <m:r>
                          <a:rPr lang="en-US" sz="5870" b="0" i="1" smtClean="0">
                            <a:latin typeface="Cambria Math"/>
                          </a:rPr>
                          <m:t>𝜇</m:t>
                        </m:r>
                      </m:e>
                      <m:sub>
                        <m:r>
                          <a:rPr lang="en-US" sz="5870" b="0" i="1" smtClean="0">
                            <a:latin typeface="Cambria Math"/>
                          </a:rPr>
                          <m:t>𝑘</m:t>
                        </m:r>
                      </m:sub>
                    </m:sSub>
                    <m:sSub>
                      <m:sSubPr>
                        <m:ctrlPr>
                          <a:rPr lang="en-US" sz="5870" b="0" i="1" smtClean="0">
                            <a:latin typeface="Cambria Math" panose="02040503050406030204" pitchFamily="18" charset="0"/>
                          </a:rPr>
                        </m:ctrlPr>
                      </m:sSubPr>
                      <m:e>
                        <m:r>
                          <a:rPr lang="en-US" sz="5870" b="0" i="1" smtClean="0">
                            <a:latin typeface="Cambria Math"/>
                          </a:rPr>
                          <m:t>𝐹</m:t>
                        </m:r>
                      </m:e>
                      <m:sub>
                        <m:r>
                          <a:rPr lang="en-US" sz="5870" b="0" i="1" smtClean="0">
                            <a:latin typeface="Cambria Math"/>
                          </a:rPr>
                          <m:t>𝑁</m:t>
                        </m:r>
                      </m:sub>
                    </m:sSub>
                  </m:oMath>
                </a14:m>
                <a:endParaRPr lang="en-US" sz="5870" dirty="0"/>
              </a:p>
              <a:p>
                <a:pPr lvl="1"/>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𝑘</m:t>
                        </m:r>
                      </m:sub>
                    </m:sSub>
                  </m:oMath>
                </a14:m>
                <a:r>
                  <a:rPr lang="en-US" dirty="0"/>
                  <a:t> is usually less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72BE5C7-2A3B-B713-45E8-1AEF9F4A2761}"/>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3968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17BA-D17E-4969-9A04-2D1FA5D76E38}"/>
              </a:ext>
            </a:extLst>
          </p:cNvPr>
          <p:cNvSpPr>
            <a:spLocks noGrp="1"/>
          </p:cNvSpPr>
          <p:nvPr>
            <p:ph type="title"/>
          </p:nvPr>
        </p:nvSpPr>
        <p:spPr>
          <a:xfrm>
            <a:off x="0" y="5876925"/>
            <a:ext cx="12192000" cy="981075"/>
          </a:xfrm>
        </p:spPr>
        <p:txBody>
          <a:bodyPr>
            <a:normAutofit fontScale="90000"/>
          </a:bodyPr>
          <a:lstStyle/>
          <a:p>
            <a:r>
              <a:rPr lang="en-US" dirty="0"/>
              <a:t>2-01 Newton’s Laws of Motion</a:t>
            </a:r>
          </a:p>
        </p:txBody>
      </p:sp>
      <p:sp>
        <p:nvSpPr>
          <p:cNvPr id="3" name="Text Placeholder 2">
            <a:extLst>
              <a:ext uri="{FF2B5EF4-FFF2-40B4-BE49-F238E27FC236}">
                <a16:creationId xmlns:a16="http://schemas.microsoft.com/office/drawing/2014/main" id="{68DC44A0-F08C-4844-B2D4-4F6E51E33BC5}"/>
              </a:ext>
            </a:extLst>
          </p:cNvPr>
          <p:cNvSpPr>
            <a:spLocks noGrp="1"/>
          </p:cNvSpPr>
          <p:nvPr>
            <p:ph type="body" idx="1"/>
          </p:nvPr>
        </p:nvSpPr>
        <p:spPr/>
        <p:txBody>
          <a:bodyPr/>
          <a:lstStyle/>
          <a:p>
            <a:r>
              <a:rPr lang="en-US" dirty="0"/>
              <a:t>After this lesson you will…</a:t>
            </a:r>
          </a:p>
          <a:p>
            <a:pPr marL="342900" indent="-342900">
              <a:buFont typeface="Arial" panose="020B0604020202020204" pitchFamily="34" charset="0"/>
              <a:buChar char="•"/>
            </a:pPr>
            <a:r>
              <a:rPr lang="en-US" dirty="0"/>
              <a:t>Know Newton’s Laws of Motion</a:t>
            </a:r>
          </a:p>
          <a:p>
            <a:pPr marL="342900" indent="-342900">
              <a:buFont typeface="Arial" panose="020B0604020202020204" pitchFamily="34" charset="0"/>
              <a:buChar char="•"/>
            </a:pPr>
            <a:r>
              <a:rPr lang="en-US" dirty="0"/>
              <a:t>Draw a </a:t>
            </a:r>
            <a:r>
              <a:rPr lang="en-US" dirty="0" err="1"/>
              <a:t>freebody</a:t>
            </a:r>
            <a:r>
              <a:rPr lang="en-US" dirty="0"/>
              <a:t> diagram</a:t>
            </a:r>
          </a:p>
          <a:p>
            <a:pPr marL="342900" indent="-342900">
              <a:buFont typeface="Arial" panose="020B0604020202020204" pitchFamily="34" charset="0"/>
              <a:buChar char="•"/>
            </a:pPr>
            <a:r>
              <a:rPr lang="en-US" dirty="0"/>
              <a:t>Apply Newton’s Second Law of Motion</a:t>
            </a:r>
          </a:p>
        </p:txBody>
      </p:sp>
      <p:sp>
        <p:nvSpPr>
          <p:cNvPr id="4" name="TextBox 3">
            <a:extLst>
              <a:ext uri="{FF2B5EF4-FFF2-40B4-BE49-F238E27FC236}">
                <a16:creationId xmlns:a16="http://schemas.microsoft.com/office/drawing/2014/main" id="{FCDBEAE1-FDE6-535F-ED6D-06A08B0475BE}"/>
              </a:ext>
            </a:extLst>
          </p:cNvPr>
          <p:cNvSpPr txBox="1"/>
          <p:nvPr/>
        </p:nvSpPr>
        <p:spPr>
          <a:xfrm rot="19530902">
            <a:off x="10061628" y="536798"/>
            <a:ext cx="2115879" cy="707886"/>
          </a:xfrm>
          <a:prstGeom prst="rect">
            <a:avLst/>
          </a:prstGeom>
          <a:noFill/>
        </p:spPr>
        <p:txBody>
          <a:bodyPr wrap="square" rtlCol="0">
            <a:spAutoFit/>
          </a:bodyPr>
          <a:lstStyle/>
          <a:p>
            <a:r>
              <a:rPr lang="en-US" sz="4000" dirty="0">
                <a:solidFill>
                  <a:schemeClr val="bg1"/>
                </a:solidFill>
                <a:latin typeface="+mj-lt"/>
              </a:rPr>
              <a:t>F = ma</a:t>
            </a:r>
          </a:p>
        </p:txBody>
      </p:sp>
    </p:spTree>
    <p:extLst>
      <p:ext uri="{BB962C8B-B14F-4D97-AF65-F5344CB8AC3E}">
        <p14:creationId xmlns:p14="http://schemas.microsoft.com/office/powerpoint/2010/main" val="2398846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2-03 Friction</a:t>
            </a:r>
          </a:p>
        </p:txBody>
      </p:sp>
      <p:sp>
        <p:nvSpPr>
          <p:cNvPr id="50179" name="Rectangle 3"/>
          <p:cNvSpPr>
            <a:spLocks noGrp="1" noChangeArrowheads="1"/>
          </p:cNvSpPr>
          <p:nvPr>
            <p:ph idx="1"/>
          </p:nvPr>
        </p:nvSpPr>
        <p:spPr/>
        <p:txBody>
          <a:bodyPr/>
          <a:lstStyle/>
          <a:p>
            <a:pPr eaLnBrk="1" hangingPunct="1"/>
            <a:r>
              <a:rPr lang="en-US" dirty="0"/>
              <a:t>A car skids to a stop after initially going 30.0 m/s. </a:t>
            </a:r>
            <a:r>
              <a:rPr lang="en-US" i="1" dirty="0">
                <a:sym typeface="Symbol" pitchFamily="18" charset="2"/>
              </a:rPr>
              <a:t></a:t>
            </a:r>
            <a:r>
              <a:rPr lang="en-US" i="1" baseline="-25000" dirty="0">
                <a:sym typeface="Symbol" pitchFamily="18" charset="2"/>
              </a:rPr>
              <a:t>k</a:t>
            </a:r>
            <a:r>
              <a:rPr lang="en-US" baseline="-25000" dirty="0">
                <a:sym typeface="Symbol" pitchFamily="18" charset="2"/>
              </a:rPr>
              <a:t> </a:t>
            </a:r>
            <a:r>
              <a:rPr lang="en-US" dirty="0">
                <a:sym typeface="Symbol" pitchFamily="18" charset="2"/>
              </a:rPr>
              <a:t>= 0.800.  How far does the car go before stopping?</a:t>
            </a:r>
          </a:p>
          <a:p>
            <a:pPr eaLnBrk="1" hangingPunct="1"/>
            <a:endParaRPr lang="en-US" dirty="0">
              <a:sym typeface="Symbol" pitchFamily="18" charset="2"/>
            </a:endParaRPr>
          </a:p>
          <a:p>
            <a:pPr eaLnBrk="1" hangingPunct="1"/>
            <a:r>
              <a:rPr lang="en-US" dirty="0">
                <a:sym typeface="Symbol" pitchFamily="18" charset="2"/>
              </a:rPr>
              <a:t>57.3 m</a:t>
            </a:r>
          </a:p>
        </p:txBody>
      </p:sp>
      <p:pic>
        <p:nvPicPr>
          <p:cNvPr id="50195" name="Picture 19" descr="j0212957"/>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9484781" y="4241804"/>
            <a:ext cx="2438400" cy="1532467"/>
          </a:xfrm>
          <a:noFill/>
        </p:spPr>
      </p:pic>
      <p:grpSp>
        <p:nvGrpSpPr>
          <p:cNvPr id="2" name="Group 7"/>
          <p:cNvGrpSpPr>
            <a:grpSpLocks/>
          </p:cNvGrpSpPr>
          <p:nvPr/>
        </p:nvGrpSpPr>
        <p:grpSpPr bwMode="auto">
          <a:xfrm>
            <a:off x="10767483" y="3048000"/>
            <a:ext cx="711200" cy="1295400"/>
            <a:chOff x="5040" y="1248"/>
            <a:chExt cx="336" cy="816"/>
          </a:xfrm>
        </p:grpSpPr>
        <p:sp>
          <p:nvSpPr>
            <p:cNvPr id="65548" name="Line 8"/>
            <p:cNvSpPr>
              <a:spLocks noChangeShapeType="1"/>
            </p:cNvSpPr>
            <p:nvPr/>
          </p:nvSpPr>
          <p:spPr bwMode="auto">
            <a:xfrm>
              <a:off x="5088" y="1440"/>
              <a:ext cx="0" cy="624"/>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400"/>
            </a:p>
          </p:txBody>
        </p:sp>
        <p:sp>
          <p:nvSpPr>
            <p:cNvPr id="65549" name="Text Box 9"/>
            <p:cNvSpPr txBox="1">
              <a:spLocks noChangeArrowheads="1"/>
            </p:cNvSpPr>
            <p:nvPr/>
          </p:nvSpPr>
          <p:spPr bwMode="auto">
            <a:xfrm>
              <a:off x="5040" y="1248"/>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i="1" dirty="0"/>
                <a:t>W</a:t>
              </a:r>
            </a:p>
          </p:txBody>
        </p:sp>
      </p:grpSp>
      <p:grpSp>
        <p:nvGrpSpPr>
          <p:cNvPr id="3" name="Group 13"/>
          <p:cNvGrpSpPr>
            <a:grpSpLocks/>
          </p:cNvGrpSpPr>
          <p:nvPr/>
        </p:nvGrpSpPr>
        <p:grpSpPr bwMode="auto">
          <a:xfrm>
            <a:off x="10665883" y="5486399"/>
            <a:ext cx="711200" cy="1346200"/>
            <a:chOff x="5040" y="2304"/>
            <a:chExt cx="336" cy="848"/>
          </a:xfrm>
        </p:grpSpPr>
        <p:sp>
          <p:nvSpPr>
            <p:cNvPr id="65546" name="Line 14"/>
            <p:cNvSpPr>
              <a:spLocks noChangeShapeType="1"/>
            </p:cNvSpPr>
            <p:nvPr/>
          </p:nvSpPr>
          <p:spPr bwMode="auto">
            <a:xfrm>
              <a:off x="5088" y="2304"/>
              <a:ext cx="0" cy="624"/>
            </a:xfrm>
            <a:prstGeom prst="line">
              <a:avLst/>
            </a:prstGeom>
            <a:noFill/>
            <a:ln w="571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sz="2400"/>
            </a:p>
          </p:txBody>
        </p:sp>
        <p:sp>
          <p:nvSpPr>
            <p:cNvPr id="65547" name="Text Box 15"/>
            <p:cNvSpPr txBox="1">
              <a:spLocks noChangeArrowheads="1"/>
            </p:cNvSpPr>
            <p:nvPr/>
          </p:nvSpPr>
          <p:spPr bwMode="auto">
            <a:xfrm>
              <a:off x="5040" y="2784"/>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i="1" dirty="0"/>
                <a:t>F</a:t>
              </a:r>
              <a:r>
                <a:rPr lang="en-US" sz="3200" i="1" baseline="-25000" dirty="0"/>
                <a:t>N</a:t>
              </a:r>
              <a:endParaRPr lang="en-US" sz="3200" i="1" dirty="0"/>
            </a:p>
          </p:txBody>
        </p:sp>
      </p:grpSp>
      <p:grpSp>
        <p:nvGrpSpPr>
          <p:cNvPr id="4" name="Group 16"/>
          <p:cNvGrpSpPr>
            <a:grpSpLocks/>
          </p:cNvGrpSpPr>
          <p:nvPr/>
        </p:nvGrpSpPr>
        <p:grpSpPr bwMode="auto">
          <a:xfrm>
            <a:off x="8329083" y="4241803"/>
            <a:ext cx="1117600" cy="711201"/>
            <a:chOff x="4320" y="1616"/>
            <a:chExt cx="528" cy="448"/>
          </a:xfrm>
        </p:grpSpPr>
        <p:sp>
          <p:nvSpPr>
            <p:cNvPr id="65544" name="Line 17"/>
            <p:cNvSpPr>
              <a:spLocks noChangeShapeType="1"/>
            </p:cNvSpPr>
            <p:nvPr/>
          </p:nvSpPr>
          <p:spPr bwMode="auto">
            <a:xfrm flipH="1">
              <a:off x="4320" y="2064"/>
              <a:ext cx="528" cy="0"/>
            </a:xfrm>
            <a:prstGeom prst="line">
              <a:avLst/>
            </a:prstGeom>
            <a:noFill/>
            <a:ln w="762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sz="2400"/>
            </a:p>
          </p:txBody>
        </p:sp>
        <p:sp>
          <p:nvSpPr>
            <p:cNvPr id="65545" name="Text Box 18"/>
            <p:cNvSpPr txBox="1">
              <a:spLocks noChangeArrowheads="1"/>
            </p:cNvSpPr>
            <p:nvPr/>
          </p:nvSpPr>
          <p:spPr bwMode="auto">
            <a:xfrm>
              <a:off x="4368" y="1616"/>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i="1" dirty="0" err="1"/>
                <a:t>f</a:t>
              </a:r>
              <a:r>
                <a:rPr lang="en-US" sz="3200" i="1" baseline="-25000" dirty="0" err="1"/>
                <a:t>k</a:t>
              </a:r>
              <a:endParaRPr lang="en-US" sz="3200" i="1" dirty="0"/>
            </a:p>
          </p:txBody>
        </p:sp>
      </p:grpSp>
      <p:sp>
        <p:nvSpPr>
          <p:cNvPr id="5" name="TextBox 4">
            <a:extLst>
              <a:ext uri="{FF2B5EF4-FFF2-40B4-BE49-F238E27FC236}">
                <a16:creationId xmlns:a16="http://schemas.microsoft.com/office/drawing/2014/main" id="{9CA28C91-D6D9-1443-0CF8-45536A329708}"/>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45187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50195"/>
                                        </p:tgtEl>
                                        <p:attrNameLst>
                                          <p:attrName>style.visibility</p:attrName>
                                        </p:attrNameLst>
                                      </p:cBhvr>
                                      <p:to>
                                        <p:strVal val="visible"/>
                                      </p:to>
                                    </p:set>
                                    <p:anim calcmode="lin" valueType="num">
                                      <p:cBhvr additive="base">
                                        <p:cTn id="11" dur="500" fill="hold"/>
                                        <p:tgtEl>
                                          <p:spTgt spid="50195"/>
                                        </p:tgtEl>
                                        <p:attrNameLst>
                                          <p:attrName>ppt_x</p:attrName>
                                        </p:attrNameLst>
                                      </p:cBhvr>
                                      <p:tavLst>
                                        <p:tav tm="0">
                                          <p:val>
                                            <p:strVal val="1+#ppt_w/2"/>
                                          </p:val>
                                        </p:tav>
                                        <p:tav tm="100000">
                                          <p:val>
                                            <p:strVal val="#ppt_x"/>
                                          </p:val>
                                        </p:tav>
                                      </p:tavLst>
                                    </p:anim>
                                    <p:anim calcmode="lin" valueType="num">
                                      <p:cBhvr additive="base">
                                        <p:cTn id="12" dur="500" fill="hold"/>
                                        <p:tgtEl>
                                          <p:spTgt spid="5019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213600" y="4241801"/>
            <a:ext cx="4572000" cy="1696423"/>
            <a:chOff x="5410200" y="3181350"/>
            <a:chExt cx="3429000" cy="1272317"/>
          </a:xfrm>
        </p:grpSpPr>
        <p:sp>
          <p:nvSpPr>
            <p:cNvPr id="4" name="Right Triangle 3"/>
            <p:cNvSpPr/>
            <p:nvPr/>
          </p:nvSpPr>
          <p:spPr>
            <a:xfrm flipH="1">
              <a:off x="5410200" y="3181350"/>
              <a:ext cx="3429000" cy="12192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2" name="TextBox 21"/>
                <p:cNvSpPr txBox="1"/>
                <p:nvPr/>
              </p:nvSpPr>
              <p:spPr>
                <a:xfrm>
                  <a:off x="5791200" y="4107418"/>
                  <a:ext cx="381000" cy="346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15°</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791200" y="4107418"/>
                  <a:ext cx="381000" cy="346249"/>
                </a:xfrm>
                <a:prstGeom prst="rect">
                  <a:avLst/>
                </a:prstGeom>
                <a:blipFill>
                  <a:blip r:embed="rId3"/>
                  <a:stretch>
                    <a:fillRect l="-4819" r="-30120"/>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a:t>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65-kg skier is coasting downhill on a 15° slope. Assuming the coefficient of friction is that of waxed wood on snow, what is the skier’s acceleration?</a:t>
                </a:r>
              </a:p>
              <a:p>
                <a14:m>
                  <m:oMath xmlns:m="http://schemas.openxmlformats.org/officeDocument/2006/math">
                    <m:r>
                      <a:rPr lang="en-US" i="1" dirty="0" smtClean="0">
                        <a:latin typeface="Cambria Math"/>
                      </a:rPr>
                      <m:t>1.59 </m:t>
                    </m:r>
                    <m:r>
                      <a:rPr lang="en-US" i="1" dirty="0" smtClean="0">
                        <a:latin typeface="Cambria Math"/>
                      </a:rPr>
                      <m:t>𝑚</m:t>
                    </m:r>
                    <m:r>
                      <a:rPr lang="en-US" i="1" dirty="0" smtClean="0">
                        <a:latin typeface="Cambria Math"/>
                      </a:rPr>
                      <m:t>/</m:t>
                    </m:r>
                    <m:sSup>
                      <m:sSupPr>
                        <m:ctrlPr>
                          <a:rPr lang="en-US" i="1" dirty="0" smtClean="0">
                            <a:latin typeface="Cambria Math" panose="02040503050406030204" pitchFamily="18" charset="0"/>
                          </a:rPr>
                        </m:ctrlPr>
                      </m:sSupPr>
                      <m:e>
                        <m:r>
                          <a:rPr lang="en-US" i="1" dirty="0" smtClean="0">
                            <a:latin typeface="Cambria Math"/>
                          </a:rPr>
                          <m:t>𝑠</m:t>
                        </m:r>
                      </m:e>
                      <m:sup>
                        <m:r>
                          <a:rPr lang="en-US" i="1" dirty="0" smtClean="0">
                            <a:latin typeface="Cambria Math"/>
                          </a:rPr>
                          <m:t>2</m:t>
                        </m:r>
                      </m:sup>
                    </m:sSup>
                  </m:oMath>
                </a14:m>
                <a:r>
                  <a:rPr lang="en-US" dirty="0"/>
                  <a:t> downhill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734" t="-1603"/>
                </a:stretch>
              </a:blipFill>
            </p:spPr>
            <p:txBody>
              <a:bodyPr/>
              <a:lstStyle/>
              <a:p>
                <a:r>
                  <a:rPr lang="en-US">
                    <a:noFill/>
                  </a:rPr>
                  <a:t> </a:t>
                </a:r>
              </a:p>
            </p:txBody>
          </p:sp>
        </mc:Fallback>
      </mc:AlternateContent>
      <p:pic>
        <p:nvPicPr>
          <p:cNvPr id="1026" name="Picture 2" descr="C:\Users\rwright\AppData\Local\Microsoft\Windows\Temporary Internet Files\Content.IE5\TT9443GO\MC900212903[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9600" y="2851716"/>
            <a:ext cx="2443277" cy="243961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9451240" y="5291336"/>
            <a:ext cx="403961" cy="982465"/>
            <a:chOff x="7088429" y="3968501"/>
            <a:chExt cx="302971" cy="736849"/>
          </a:xfrm>
        </p:grpSpPr>
        <p:cxnSp>
          <p:nvCxnSpPr>
            <p:cNvPr id="15" name="Straight Arrow Connector 14"/>
            <p:cNvCxnSpPr>
              <a:stCxn id="1026" idx="2"/>
            </p:cNvCxnSpPr>
            <p:nvPr/>
          </p:nvCxnSpPr>
          <p:spPr>
            <a:xfrm>
              <a:off x="7088429" y="3968501"/>
              <a:ext cx="302971" cy="58444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88429" y="4552950"/>
              <a:ext cx="302971" cy="152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462669" y="2851717"/>
            <a:ext cx="766932" cy="687655"/>
            <a:chOff x="5597001" y="2138787"/>
            <a:chExt cx="575199" cy="515741"/>
          </a:xfrm>
        </p:grpSpPr>
        <p:cxnSp>
          <p:nvCxnSpPr>
            <p:cNvPr id="11" name="Straight Arrow Connector 10"/>
            <p:cNvCxnSpPr/>
            <p:nvPr/>
          </p:nvCxnSpPr>
          <p:spPr>
            <a:xfrm flipH="1" flipV="1">
              <a:off x="5791200" y="2138787"/>
              <a:ext cx="381000" cy="43296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597001" y="2308279"/>
                  <a:ext cx="381000" cy="346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𝑁</m:t>
                            </m:r>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597001" y="2308279"/>
                  <a:ext cx="381000" cy="346249"/>
                </a:xfrm>
                <a:prstGeom prst="rect">
                  <a:avLst/>
                </a:prstGeom>
                <a:blipFill>
                  <a:blip r:embed="rId6"/>
                  <a:stretch>
                    <a:fillRect l="-2381" b="-2632"/>
                  </a:stretch>
                </a:blipFill>
              </p:spPr>
              <p:txBody>
                <a:bodyPr/>
                <a:lstStyle/>
                <a:p>
                  <a:r>
                    <a:rPr lang="en-US">
                      <a:noFill/>
                    </a:rPr>
                    <a:t> </a:t>
                  </a:r>
                </a:p>
              </p:txBody>
            </p:sp>
          </mc:Fallback>
        </mc:AlternateContent>
      </p:grpSp>
      <p:grpSp>
        <p:nvGrpSpPr>
          <p:cNvPr id="23" name="Group 22"/>
          <p:cNvGrpSpPr/>
          <p:nvPr/>
        </p:nvGrpSpPr>
        <p:grpSpPr>
          <a:xfrm>
            <a:off x="8864327" y="5291335"/>
            <a:ext cx="586912" cy="997624"/>
            <a:chOff x="6648245" y="3968501"/>
            <a:chExt cx="440184" cy="748218"/>
          </a:xfrm>
        </p:grpSpPr>
        <p:cxnSp>
          <p:nvCxnSpPr>
            <p:cNvPr id="6" name="Straight Arrow Connector 5"/>
            <p:cNvCxnSpPr>
              <a:stCxn id="1026" idx="2"/>
            </p:cNvCxnSpPr>
            <p:nvPr/>
          </p:nvCxnSpPr>
          <p:spPr>
            <a:xfrm>
              <a:off x="7088429" y="3968501"/>
              <a:ext cx="0" cy="73684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648245" y="4370470"/>
                  <a:ext cx="381000" cy="346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𝑤</m:t>
                        </m:r>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648245" y="4370470"/>
                  <a:ext cx="381000" cy="346249"/>
                </a:xfrm>
                <a:prstGeom prst="rect">
                  <a:avLst/>
                </a:prstGeom>
                <a:blipFill>
                  <a:blip r:embed="rId7"/>
                  <a:stretch>
                    <a:fillRect/>
                  </a:stretch>
                </a:blipFill>
              </p:spPr>
              <p:txBody>
                <a:bodyPr/>
                <a:lstStyle/>
                <a:p>
                  <a:r>
                    <a:rPr lang="en-US">
                      <a:noFill/>
                    </a:rPr>
                    <a:t> </a:t>
                  </a:r>
                </a:p>
              </p:txBody>
            </p:sp>
          </mc:Fallback>
        </mc:AlternateContent>
      </p:grpSp>
      <p:grpSp>
        <p:nvGrpSpPr>
          <p:cNvPr id="25" name="Group 24"/>
          <p:cNvGrpSpPr/>
          <p:nvPr/>
        </p:nvGrpSpPr>
        <p:grpSpPr>
          <a:xfrm>
            <a:off x="10464800" y="3429001"/>
            <a:ext cx="1117600" cy="664865"/>
            <a:chOff x="7848600" y="2571750"/>
            <a:chExt cx="838200" cy="498649"/>
          </a:xfrm>
        </p:grpSpPr>
        <p:cxnSp>
          <p:nvCxnSpPr>
            <p:cNvPr id="9" name="Straight Arrow Connector 8"/>
            <p:cNvCxnSpPr/>
            <p:nvPr/>
          </p:nvCxnSpPr>
          <p:spPr>
            <a:xfrm flipV="1">
              <a:off x="7848600" y="2571750"/>
              <a:ext cx="838200"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8077200" y="2724150"/>
                  <a:ext cx="381000" cy="346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𝑓</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077200" y="2724150"/>
                  <a:ext cx="381000" cy="346249"/>
                </a:xfrm>
                <a:prstGeom prst="rect">
                  <a:avLst/>
                </a:prstGeom>
                <a:blipFill>
                  <a:blip r:embed="rId8"/>
                  <a:stretch>
                    <a:fillRect b="-19737"/>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6AB415FB-DD9C-F58C-8CBE-F25A8BB5D2F8}"/>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42380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1+#ppt_w/2"/>
                                          </p:val>
                                        </p:tav>
                                        <p:tav tm="100000">
                                          <p:val>
                                            <p:strVal val="#ppt_x"/>
                                          </p:val>
                                        </p:tav>
                                      </p:tavLst>
                                    </p:anim>
                                    <p:anim calcmode="lin" valueType="num">
                                      <p:cBhvr additive="base">
                                        <p:cTn id="17"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Friction</a:t>
            </a:r>
          </a:p>
        </p:txBody>
      </p:sp>
      <p:sp>
        <p:nvSpPr>
          <p:cNvPr id="3" name="Content Placeholder 2"/>
          <p:cNvSpPr>
            <a:spLocks noGrp="1"/>
          </p:cNvSpPr>
          <p:nvPr>
            <p:ph idx="1"/>
          </p:nvPr>
        </p:nvSpPr>
        <p:spPr/>
        <p:txBody>
          <a:bodyPr>
            <a:normAutofit/>
          </a:bodyPr>
          <a:lstStyle/>
          <a:p>
            <a:r>
              <a:rPr lang="en-US" sz="2667" dirty="0"/>
              <a:t>While hauling firewood to the house, you pull a 100-kg wood-filled wagon across level ground at a constant velocity. You pull the handle with a force of 230 N at 30° above the horizontal. What is the coefficient of friction between the wagon and the ground?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488" y="4356099"/>
            <a:ext cx="4956211" cy="2837004"/>
          </a:xfrm>
          <a:prstGeom prst="rect">
            <a:avLst/>
          </a:prstGeom>
        </p:spPr>
      </p:pic>
      <p:sp>
        <p:nvSpPr>
          <p:cNvPr id="5" name="TextBox 4">
            <a:extLst>
              <a:ext uri="{FF2B5EF4-FFF2-40B4-BE49-F238E27FC236}">
                <a16:creationId xmlns:a16="http://schemas.microsoft.com/office/drawing/2014/main" id="{8C63679E-AB49-1AFB-F9B7-866E8DEEC599}"/>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401170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5AEB-C64D-47AA-B6A5-104B6F28C578}"/>
              </a:ext>
            </a:extLst>
          </p:cNvPr>
          <p:cNvSpPr>
            <a:spLocks noGrp="1"/>
          </p:cNvSpPr>
          <p:nvPr>
            <p:ph type="title"/>
          </p:nvPr>
        </p:nvSpPr>
        <p:spPr/>
        <p:txBody>
          <a:bodyPr>
            <a:normAutofit fontScale="90000"/>
          </a:bodyPr>
          <a:lstStyle/>
          <a:p>
            <a:r>
              <a:rPr lang="en-US" dirty="0"/>
              <a:t>2-04 Tension, Hooke's Law, and Equilibrium</a:t>
            </a:r>
          </a:p>
        </p:txBody>
      </p:sp>
      <p:sp>
        <p:nvSpPr>
          <p:cNvPr id="3" name="Text Placeholder 2">
            <a:extLst>
              <a:ext uri="{FF2B5EF4-FFF2-40B4-BE49-F238E27FC236}">
                <a16:creationId xmlns:a16="http://schemas.microsoft.com/office/drawing/2014/main" id="{5FB047EB-B987-4729-ACCC-C606EE85B53B}"/>
              </a:ext>
            </a:extLst>
          </p:cNvPr>
          <p:cNvSpPr>
            <a:spLocks noGrp="1"/>
          </p:cNvSpPr>
          <p:nvPr>
            <p:ph type="body" idx="1"/>
          </p:nvPr>
        </p:nvSpPr>
        <p:spPr/>
        <p:txBody>
          <a:bodyPr/>
          <a:lstStyle/>
          <a:p>
            <a:r>
              <a:rPr lang="en-US" dirty="0"/>
              <a:t>After this lesson you will…</a:t>
            </a:r>
          </a:p>
          <a:p>
            <a:pPr marL="342900" indent="-342900">
              <a:buFont typeface="Arial" panose="020B0604020202020204" pitchFamily="34" charset="0"/>
              <a:buChar char="•"/>
            </a:pPr>
            <a:r>
              <a:rPr lang="en-US" dirty="0"/>
              <a:t>Find spring force</a:t>
            </a:r>
          </a:p>
          <a:p>
            <a:pPr marL="342900" indent="-342900">
              <a:buFont typeface="Arial" panose="020B0604020202020204" pitchFamily="34" charset="0"/>
              <a:buChar char="•"/>
            </a:pPr>
            <a:r>
              <a:rPr lang="en-US" dirty="0"/>
              <a:t>Apply tension and spring force in force problems</a:t>
            </a:r>
          </a:p>
          <a:p>
            <a:pPr marL="342900" indent="-342900">
              <a:buFont typeface="Arial" panose="020B0604020202020204" pitchFamily="34" charset="0"/>
              <a:buChar char="•"/>
            </a:pPr>
            <a:r>
              <a:rPr lang="en-US" dirty="0"/>
              <a:t>Solve equilibrium force problems</a:t>
            </a:r>
          </a:p>
        </p:txBody>
      </p:sp>
      <p:sp>
        <p:nvSpPr>
          <p:cNvPr id="4" name="TextBox 3">
            <a:extLst>
              <a:ext uri="{FF2B5EF4-FFF2-40B4-BE49-F238E27FC236}">
                <a16:creationId xmlns:a16="http://schemas.microsoft.com/office/drawing/2014/main" id="{E7741126-516B-F91E-8319-CF32F9F4A771}"/>
              </a:ext>
            </a:extLst>
          </p:cNvPr>
          <p:cNvSpPr txBox="1"/>
          <p:nvPr/>
        </p:nvSpPr>
        <p:spPr>
          <a:xfrm rot="19530902">
            <a:off x="10061628" y="536798"/>
            <a:ext cx="2115879" cy="707886"/>
          </a:xfrm>
          <a:prstGeom prst="rect">
            <a:avLst/>
          </a:prstGeom>
          <a:noFill/>
        </p:spPr>
        <p:txBody>
          <a:bodyPr wrap="square" rtlCol="0">
            <a:spAutoFit/>
          </a:bodyPr>
          <a:lstStyle/>
          <a:p>
            <a:r>
              <a:rPr lang="en-US" sz="4000" dirty="0">
                <a:solidFill>
                  <a:schemeClr val="bg1"/>
                </a:solidFill>
                <a:latin typeface="+mj-lt"/>
              </a:rPr>
              <a:t>F = ma</a:t>
            </a:r>
          </a:p>
        </p:txBody>
      </p:sp>
    </p:spTree>
    <p:extLst>
      <p:ext uri="{BB962C8B-B14F-4D97-AF65-F5344CB8AC3E}">
        <p14:creationId xmlns:p14="http://schemas.microsoft.com/office/powerpoint/2010/main" val="219967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p:sp>
        <p:nvSpPr>
          <p:cNvPr id="3" name="Content Placeholder 2"/>
          <p:cNvSpPr>
            <a:spLocks noGrp="1"/>
          </p:cNvSpPr>
          <p:nvPr>
            <p:ph idx="1"/>
          </p:nvPr>
        </p:nvSpPr>
        <p:spPr/>
        <p:txBody>
          <a:bodyPr/>
          <a:lstStyle/>
          <a:p>
            <a:r>
              <a:rPr lang="en-US" dirty="0"/>
              <a:t>Do the lab on your worksheet</a:t>
            </a:r>
          </a:p>
        </p:txBody>
      </p:sp>
      <p:sp>
        <p:nvSpPr>
          <p:cNvPr id="4" name="TextBox 3">
            <a:extLst>
              <a:ext uri="{FF2B5EF4-FFF2-40B4-BE49-F238E27FC236}">
                <a16:creationId xmlns:a16="http://schemas.microsoft.com/office/drawing/2014/main" id="{9C25ECB9-462D-BDB3-0FB6-854418B63439}"/>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236739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Hooke's Law</a:t>
                </a:r>
              </a:p>
              <a:p>
                <a:pPr lvl="1"/>
                <a:r>
                  <a:rPr lang="en-US" dirty="0"/>
                  <a:t>For springs or forces that deform (change shape)</a:t>
                </a:r>
              </a:p>
              <a:p>
                <a:pPr lvl="1"/>
                <a:r>
                  <a:rPr lang="en-US" dirty="0"/>
                  <a:t>For small deformations (no permanent change)</a:t>
                </a:r>
              </a:p>
              <a:p>
                <a:pPr lvl="1"/>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𝐹</m:t>
                        </m:r>
                      </m:e>
                      <m:sub>
                        <m:r>
                          <a:rPr lang="en-US" b="0" i="1" smtClean="0">
                            <a:latin typeface="Cambria Math"/>
                          </a:rPr>
                          <m:t>𝑆</m:t>
                        </m:r>
                      </m:sub>
                    </m:sSub>
                    <m:r>
                      <a:rPr lang="en-US" i="1">
                        <a:latin typeface="Cambria Math"/>
                      </a:rPr>
                      <m:t>=</m:t>
                    </m:r>
                    <m:r>
                      <a:rPr lang="en-US" i="1">
                        <a:latin typeface="Cambria Math"/>
                      </a:rPr>
                      <m:t>𝑘</m:t>
                    </m:r>
                    <m:r>
                      <m:rPr>
                        <m:sty m:val="p"/>
                      </m:rPr>
                      <a:rPr lang="en-US">
                        <a:latin typeface="Cambria Math"/>
                      </a:rPr>
                      <m:t>Δ</m:t>
                    </m:r>
                    <m:r>
                      <a:rPr lang="en-US" i="1">
                        <a:latin typeface="Cambria Math"/>
                      </a:rPr>
                      <m:t>𝑥</m:t>
                    </m:r>
                  </m:oMath>
                </a14:m>
                <a:endParaRPr lang="en-US" dirty="0"/>
              </a:p>
              <a:p>
                <a:pPr lvl="2"/>
                <a14:m>
                  <m:oMath xmlns:m="http://schemas.openxmlformats.org/officeDocument/2006/math">
                    <m:r>
                      <a:rPr lang="en-US" i="1">
                        <a:latin typeface="Cambria Math"/>
                      </a:rPr>
                      <m:t>𝑘</m:t>
                    </m:r>
                    <m:r>
                      <a:rPr lang="en-US" i="1">
                        <a:latin typeface="Cambria Math"/>
                      </a:rPr>
                      <m:t>=</m:t>
                    </m:r>
                  </m:oMath>
                </a14:m>
                <a:r>
                  <a:rPr lang="en-US" dirty="0"/>
                  <a:t> spring constant and is unique to each spring</a:t>
                </a:r>
              </a:p>
              <a:p>
                <a:pPr lvl="2"/>
                <a14:m>
                  <m:oMath xmlns:m="http://schemas.openxmlformats.org/officeDocument/2006/math">
                    <m:r>
                      <m:rPr>
                        <m:sty m:val="p"/>
                      </m:rPr>
                      <a:rPr lang="en-US">
                        <a:latin typeface="Cambria Math"/>
                      </a:rPr>
                      <m:t>Δ</m:t>
                    </m:r>
                    <m:r>
                      <a:rPr lang="en-US" i="1">
                        <a:latin typeface="Cambria Math"/>
                      </a:rPr>
                      <m:t>𝑥</m:t>
                    </m:r>
                    <m:r>
                      <a:rPr lang="en-US" i="1">
                        <a:latin typeface="Cambria Math"/>
                      </a:rPr>
                      <m:t>=</m:t>
                    </m:r>
                  </m:oMath>
                </a14:m>
                <a:r>
                  <a:rPr lang="en-US" dirty="0"/>
                  <a:t> the distance the spring is stretched/compressed</a:t>
                </a:r>
              </a:p>
              <a:p>
                <a:pPr lvl="1"/>
                <a:r>
                  <a:rPr lang="en-US" dirty="0"/>
                  <a:t>Hooke's Law is the reason we can use a spring scale to measure force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0" t="-200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4909535-C07F-FC56-1C69-20398225A7A2}"/>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463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p:sp>
        <p:nvSpPr>
          <p:cNvPr id="3" name="Content Placeholder 2"/>
          <p:cNvSpPr>
            <a:spLocks noGrp="1"/>
          </p:cNvSpPr>
          <p:nvPr>
            <p:ph idx="1"/>
          </p:nvPr>
        </p:nvSpPr>
        <p:spPr/>
        <p:txBody>
          <a:bodyPr/>
          <a:lstStyle/>
          <a:p>
            <a:r>
              <a:rPr lang="en-US" dirty="0"/>
              <a:t>Tension</a:t>
            </a:r>
          </a:p>
          <a:p>
            <a:pPr lvl="1"/>
            <a:r>
              <a:rPr lang="en-US" dirty="0"/>
              <a:t>Pulling force from rope, chain, etc.</a:t>
            </a:r>
          </a:p>
          <a:p>
            <a:pPr lvl="1"/>
            <a:r>
              <a:rPr lang="en-US" dirty="0"/>
              <a:t>Everywhere the rope connects to something, there is an identical tension</a:t>
            </a:r>
          </a:p>
        </p:txBody>
      </p:sp>
      <p:sp>
        <p:nvSpPr>
          <p:cNvPr id="4" name="TextBox 3">
            <a:extLst>
              <a:ext uri="{FF2B5EF4-FFF2-40B4-BE49-F238E27FC236}">
                <a16:creationId xmlns:a16="http://schemas.microsoft.com/office/drawing/2014/main" id="{FB5CE371-8FDA-2BC7-A7AB-3B460CAD9235}"/>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0724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2-04 Tension, Hooke's Law, and Equilibrium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a:t>Equilibrium</a:t>
                </a:r>
              </a:p>
              <a:p>
                <a:pPr lvl="1"/>
                <a:r>
                  <a:rPr lang="en-US" dirty="0"/>
                  <a:t>No acceleration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𝑛𝑒𝑡</m:t>
                        </m:r>
                      </m:sub>
                    </m:sSub>
                    <m:r>
                      <a:rPr lang="en-US" i="1">
                        <a:latin typeface="Cambria Math"/>
                      </a:rPr>
                      <m:t>=</m:t>
                    </m:r>
                    <m:r>
                      <a:rPr lang="en-US" i="1">
                        <a:latin typeface="Cambria Math"/>
                      </a:rPr>
                      <m:t>𝑚𝑎</m:t>
                    </m:r>
                    <m:r>
                      <a:rPr lang="en-US" i="1">
                        <a:latin typeface="Cambria Math"/>
                      </a:rPr>
                      <m:t> </m:t>
                    </m:r>
                  </m:oMath>
                </a14:m>
                <a:endParaRPr lang="en-US" i="1"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𝑛𝑒𝑡</m:t>
                        </m:r>
                      </m:sub>
                    </m:sSub>
                    <m:r>
                      <a:rPr lang="en-US" i="1">
                        <a:latin typeface="Cambria Math"/>
                      </a:rPr>
                      <m:t>=0</m:t>
                    </m:r>
                  </m:oMath>
                </a14:m>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734" t="-160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0FBA344-8583-4A91-1525-83AAB02C3C0D}"/>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0583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p:sp>
        <p:nvSpPr>
          <p:cNvPr id="3" name="Content Placeholder 2"/>
          <p:cNvSpPr>
            <a:spLocks noGrp="1"/>
          </p:cNvSpPr>
          <p:nvPr>
            <p:ph sz="half" idx="1"/>
          </p:nvPr>
        </p:nvSpPr>
        <p:spPr/>
        <p:txBody>
          <a:bodyPr>
            <a:normAutofit/>
          </a:bodyPr>
          <a:lstStyle/>
          <a:p>
            <a:r>
              <a:rPr lang="en-US" dirty="0"/>
              <a:t>The helicopter in the drawing is moving horizontally to the right at a constant velocity. The weight of the helicopter is 53,800 N. The lift force </a:t>
            </a:r>
            <a:r>
              <a:rPr lang="en-US" b="1" dirty="0"/>
              <a:t>L</a:t>
            </a:r>
            <a:r>
              <a:rPr lang="en-US" b="1" i="1" dirty="0"/>
              <a:t> </a:t>
            </a:r>
            <a:r>
              <a:rPr lang="en-US" dirty="0"/>
              <a:t>generated by the rotating blade makes an angle of 21.0° with respect to the vertical. What is the magnitude of the lift force?</a:t>
            </a:r>
          </a:p>
          <a:p>
            <a:r>
              <a:rPr lang="en-US" dirty="0"/>
              <a:t>57600 N</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860466" y="1325563"/>
            <a:ext cx="3251199" cy="4704856"/>
          </a:xfrm>
        </p:spPr>
      </p:pic>
      <p:sp>
        <p:nvSpPr>
          <p:cNvPr id="4" name="TextBox 3">
            <a:extLst>
              <a:ext uri="{FF2B5EF4-FFF2-40B4-BE49-F238E27FC236}">
                <a16:creationId xmlns:a16="http://schemas.microsoft.com/office/drawing/2014/main" id="{8CDDEF43-5BC3-DFD0-BC61-C197D5C949CC}"/>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9169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normAutofit fontScale="90000"/>
          </a:bodyPr>
          <a:lstStyle/>
          <a:p>
            <a:r>
              <a:rPr lang="en-US" dirty="0"/>
              <a:t>2-04 Tension, Hooke's Law, and Equilibrium</a:t>
            </a:r>
          </a:p>
        </p:txBody>
      </p:sp>
      <p:sp>
        <p:nvSpPr>
          <p:cNvPr id="14339" name="Rectangle 3"/>
          <p:cNvSpPr>
            <a:spLocks noGrp="1" noChangeArrowheads="1"/>
          </p:cNvSpPr>
          <p:nvPr>
            <p:ph sz="half" idx="1"/>
          </p:nvPr>
        </p:nvSpPr>
        <p:spPr/>
        <p:txBody>
          <a:bodyPr>
            <a:normAutofit/>
          </a:bodyPr>
          <a:lstStyle/>
          <a:p>
            <a:pPr eaLnBrk="1" hangingPunct="1"/>
            <a:r>
              <a:rPr lang="en-US" dirty="0"/>
              <a:t>A stoplight is suspended by two cables over a street.  Weight of the light is 110 N and the cables make a 122</a:t>
            </a:r>
            <a:r>
              <a:rPr lang="en-US" dirty="0">
                <a:cs typeface="Arial" charset="0"/>
              </a:rPr>
              <a:t>° angle with each side of the light.  Find the tension in each cable.</a:t>
            </a:r>
          </a:p>
          <a:p>
            <a:pPr eaLnBrk="1" hangingPunct="1"/>
            <a:endParaRPr lang="en-US" dirty="0">
              <a:cs typeface="Arial" charset="0"/>
            </a:endParaRPr>
          </a:p>
          <a:p>
            <a:pPr eaLnBrk="1" hangingPunct="1"/>
            <a:r>
              <a:rPr lang="en-US" dirty="0">
                <a:cs typeface="Arial" charset="0"/>
              </a:rPr>
              <a:t>104 N</a:t>
            </a:r>
          </a:p>
        </p:txBody>
      </p:sp>
      <p:pic>
        <p:nvPicPr>
          <p:cNvPr id="72708" name="Picture 4" descr="MMj01781210000[1]"/>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tretch>
            <a:fillRect/>
          </a:stretch>
        </p:blipFill>
        <p:spPr>
          <a:xfrm>
            <a:off x="9652000" y="2971801"/>
            <a:ext cx="1131139" cy="1441451"/>
          </a:xfrm>
          <a:noFill/>
        </p:spPr>
      </p:pic>
      <p:grpSp>
        <p:nvGrpSpPr>
          <p:cNvPr id="2" name="Group 12"/>
          <p:cNvGrpSpPr>
            <a:grpSpLocks/>
          </p:cNvGrpSpPr>
          <p:nvPr/>
        </p:nvGrpSpPr>
        <p:grpSpPr bwMode="auto">
          <a:xfrm>
            <a:off x="10160000" y="4419600"/>
            <a:ext cx="1219200" cy="1295400"/>
            <a:chOff x="4704" y="2784"/>
            <a:chExt cx="576" cy="816"/>
          </a:xfrm>
        </p:grpSpPr>
        <p:sp>
          <p:nvSpPr>
            <p:cNvPr id="72722" name="Line 10"/>
            <p:cNvSpPr>
              <a:spLocks noChangeShapeType="1"/>
            </p:cNvSpPr>
            <p:nvPr/>
          </p:nvSpPr>
          <p:spPr bwMode="auto">
            <a:xfrm>
              <a:off x="4704" y="2784"/>
              <a:ext cx="0" cy="8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72723" name="Text Box 11"/>
            <p:cNvSpPr txBox="1">
              <a:spLocks noChangeArrowheads="1"/>
            </p:cNvSpPr>
            <p:nvPr/>
          </p:nvSpPr>
          <p:spPr bwMode="auto">
            <a:xfrm>
              <a:off x="4704" y="3216"/>
              <a:ext cx="5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dirty="0"/>
                <a:t>w</a:t>
              </a:r>
            </a:p>
          </p:txBody>
        </p:sp>
      </p:grpSp>
      <p:grpSp>
        <p:nvGrpSpPr>
          <p:cNvPr id="3" name="Group 21"/>
          <p:cNvGrpSpPr>
            <a:grpSpLocks/>
          </p:cNvGrpSpPr>
          <p:nvPr/>
        </p:nvGrpSpPr>
        <p:grpSpPr bwMode="auto">
          <a:xfrm>
            <a:off x="8636000" y="2743199"/>
            <a:ext cx="3251200" cy="812800"/>
            <a:chOff x="4080" y="1728"/>
            <a:chExt cx="1536" cy="512"/>
          </a:xfrm>
        </p:grpSpPr>
        <p:sp>
          <p:nvSpPr>
            <p:cNvPr id="72716" name="Line 6"/>
            <p:cNvSpPr>
              <a:spLocks noChangeShapeType="1"/>
            </p:cNvSpPr>
            <p:nvPr/>
          </p:nvSpPr>
          <p:spPr bwMode="auto">
            <a:xfrm flipV="1">
              <a:off x="4800" y="1728"/>
              <a:ext cx="72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72717" name="Text Box 8"/>
            <p:cNvSpPr txBox="1">
              <a:spLocks noChangeArrowheads="1"/>
            </p:cNvSpPr>
            <p:nvPr/>
          </p:nvSpPr>
          <p:spPr bwMode="auto">
            <a:xfrm>
              <a:off x="4896" y="1872"/>
              <a:ext cx="6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dirty="0"/>
                <a:t>122</a:t>
              </a:r>
              <a:r>
                <a:rPr lang="en-US" sz="3200" dirty="0">
                  <a:cs typeface="Arial" charset="0"/>
                </a:rPr>
                <a:t>°</a:t>
              </a:r>
            </a:p>
          </p:txBody>
        </p:sp>
        <p:sp>
          <p:nvSpPr>
            <p:cNvPr id="72718" name="Text Box 13"/>
            <p:cNvSpPr txBox="1">
              <a:spLocks noChangeArrowheads="1"/>
            </p:cNvSpPr>
            <p:nvPr/>
          </p:nvSpPr>
          <p:spPr bwMode="auto">
            <a:xfrm>
              <a:off x="5280" y="1824"/>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t>T</a:t>
              </a:r>
              <a:r>
                <a:rPr lang="en-US" sz="3200" baseline="-25000"/>
                <a:t>2</a:t>
              </a:r>
              <a:endParaRPr lang="en-US" sz="3200"/>
            </a:p>
          </p:txBody>
        </p:sp>
        <p:grpSp>
          <p:nvGrpSpPr>
            <p:cNvPr id="72719" name="Group 20"/>
            <p:cNvGrpSpPr>
              <a:grpSpLocks/>
            </p:cNvGrpSpPr>
            <p:nvPr/>
          </p:nvGrpSpPr>
          <p:grpSpPr bwMode="auto">
            <a:xfrm>
              <a:off x="4080" y="1776"/>
              <a:ext cx="720" cy="416"/>
              <a:chOff x="4080" y="1776"/>
              <a:chExt cx="720" cy="416"/>
            </a:xfrm>
          </p:grpSpPr>
          <p:sp>
            <p:nvSpPr>
              <p:cNvPr id="72720" name="Line 7"/>
              <p:cNvSpPr>
                <a:spLocks noChangeShapeType="1"/>
              </p:cNvSpPr>
              <p:nvPr/>
            </p:nvSpPr>
            <p:spPr bwMode="auto">
              <a:xfrm flipH="1" flipV="1">
                <a:off x="4080" y="1776"/>
                <a:ext cx="720" cy="1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72721" name="Text Box 14"/>
              <p:cNvSpPr txBox="1">
                <a:spLocks noChangeArrowheads="1"/>
              </p:cNvSpPr>
              <p:nvPr/>
            </p:nvSpPr>
            <p:spPr bwMode="auto">
              <a:xfrm>
                <a:off x="4128" y="1824"/>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t>T</a:t>
                </a:r>
                <a:r>
                  <a:rPr lang="en-US" sz="3200" baseline="-25000"/>
                  <a:t>1</a:t>
                </a:r>
                <a:endParaRPr lang="en-US" sz="3200"/>
              </a:p>
            </p:txBody>
          </p:sp>
        </p:grpSp>
      </p:grpSp>
      <p:sp>
        <p:nvSpPr>
          <p:cNvPr id="4" name="TextBox 3">
            <a:extLst>
              <a:ext uri="{FF2B5EF4-FFF2-40B4-BE49-F238E27FC236}">
                <a16:creationId xmlns:a16="http://schemas.microsoft.com/office/drawing/2014/main" id="{71677776-72F6-C642-4B1E-2D7466601935}"/>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767411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 Newton’s Laws of Motion</a:t>
            </a:r>
          </a:p>
        </p:txBody>
      </p:sp>
      <p:sp>
        <p:nvSpPr>
          <p:cNvPr id="3" name="Content Placeholder 2"/>
          <p:cNvSpPr>
            <a:spLocks noGrp="1"/>
          </p:cNvSpPr>
          <p:nvPr>
            <p:ph sz="half" idx="1"/>
          </p:nvPr>
        </p:nvSpPr>
        <p:spPr/>
        <p:txBody>
          <a:bodyPr>
            <a:normAutofit/>
          </a:bodyPr>
          <a:lstStyle/>
          <a:p>
            <a:r>
              <a:rPr lang="en-US" dirty="0"/>
              <a:t>Kinematics</a:t>
            </a:r>
          </a:p>
          <a:p>
            <a:pPr lvl="1"/>
            <a:r>
              <a:rPr lang="en-US" dirty="0"/>
              <a:t>How things move</a:t>
            </a:r>
          </a:p>
          <a:p>
            <a:pPr lvl="1"/>
            <a:endParaRPr lang="en-US" dirty="0"/>
          </a:p>
          <a:p>
            <a:r>
              <a:rPr lang="en-US" dirty="0"/>
              <a:t>Dynamics</a:t>
            </a:r>
          </a:p>
          <a:p>
            <a:pPr lvl="1"/>
            <a:r>
              <a:rPr lang="en-US" dirty="0"/>
              <a:t>Why things move</a:t>
            </a:r>
          </a:p>
          <a:p>
            <a:pPr lvl="1"/>
            <a:endParaRPr lang="en-US" dirty="0"/>
          </a:p>
        </p:txBody>
      </p:sp>
      <p:sp>
        <p:nvSpPr>
          <p:cNvPr id="4" name="Content Placeholder 3"/>
          <p:cNvSpPr>
            <a:spLocks noGrp="1"/>
          </p:cNvSpPr>
          <p:nvPr>
            <p:ph sz="half" idx="2"/>
          </p:nvPr>
        </p:nvSpPr>
        <p:spPr/>
        <p:txBody>
          <a:bodyPr>
            <a:normAutofit/>
          </a:bodyPr>
          <a:lstStyle/>
          <a:p>
            <a:r>
              <a:rPr lang="en-US" dirty="0"/>
              <a:t>Force</a:t>
            </a:r>
          </a:p>
          <a:p>
            <a:pPr lvl="1"/>
            <a:r>
              <a:rPr lang="en-US" dirty="0"/>
              <a:t>A push or a pull</a:t>
            </a:r>
          </a:p>
          <a:p>
            <a:pPr lvl="1"/>
            <a:r>
              <a:rPr lang="en-US" dirty="0"/>
              <a:t>Is a vector</a:t>
            </a:r>
          </a:p>
          <a:p>
            <a:pPr lvl="1"/>
            <a:r>
              <a:rPr lang="en-US" dirty="0"/>
              <a:t>Unit: Newton (N)</a:t>
            </a:r>
          </a:p>
          <a:p>
            <a:pPr lvl="1"/>
            <a:r>
              <a:rPr lang="en-US" dirty="0"/>
              <a:t>Measured by a spring scale</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755" b="99623" l="41887" r="58868">
                        <a14:foregroundMark x1="50943" y1="12830" x2="50943" y2="12830"/>
                        <a14:foregroundMark x1="52453" y1="12830" x2="52453" y2="12830"/>
                        <a14:foregroundMark x1="48302" y1="13208" x2="48302" y2="13208"/>
                        <a14:foregroundMark x1="47547" y1="12830" x2="47547" y2="12830"/>
                        <a14:foregroundMark x1="56981" y1="14340" x2="56981" y2="14340"/>
                        <a14:foregroundMark x1="57736" y1="11321" x2="57736" y2="11321"/>
                        <a14:foregroundMark x1="57358" y1="7547" x2="57358" y2="7547"/>
                        <a14:foregroundMark x1="54717" y1="5660" x2="54717" y2="5660"/>
                        <a14:foregroundMark x1="53585" y1="4528" x2="53585" y2="4528"/>
                        <a14:foregroundMark x1="52075" y1="3774" x2="52075" y2="3774"/>
                        <a14:foregroundMark x1="49434" y1="4151" x2="49434" y2="4151"/>
                        <a14:foregroundMark x1="43774" y1="14340" x2="43774" y2="14340"/>
                        <a14:foregroundMark x1="43774" y1="9057" x2="43774" y2="9057"/>
                        <a14:foregroundMark x1="45283" y1="6415" x2="45283" y2="6415"/>
                        <a14:foregroundMark x1="47170" y1="5283" x2="47170" y2="5283"/>
                        <a14:foregroundMark x1="48302" y1="4528" x2="48302" y2="4528"/>
                        <a14:foregroundMark x1="46038" y1="5660" x2="46038" y2="5660"/>
                        <a14:foregroundMark x1="44151" y1="92075" x2="44151" y2="92075"/>
                        <a14:foregroundMark x1="49811" y1="92075" x2="49811" y2="92075"/>
                        <a14:foregroundMark x1="49434" y1="95472" x2="49434" y2="95472"/>
                        <a14:foregroundMark x1="49811" y1="93962" x2="49811" y2="93962"/>
                        <a14:foregroundMark x1="47547" y1="96981" x2="47547" y2="96981"/>
                      </a14:backgroundRemoval>
                    </a14:imgEffect>
                  </a14:imgLayer>
                </a14:imgProps>
              </a:ext>
              <a:ext uri="{28A0092B-C50C-407E-A947-70E740481C1C}">
                <a14:useLocalDpi xmlns:a14="http://schemas.microsoft.com/office/drawing/2010/main" val="0"/>
              </a:ext>
            </a:extLst>
          </a:blip>
          <a:srcRect l="39810" r="38899"/>
          <a:stretch/>
        </p:blipFill>
        <p:spPr>
          <a:xfrm>
            <a:off x="4864729" y="1295401"/>
            <a:ext cx="1351984" cy="4762500"/>
          </a:xfrm>
          <a:prstGeom prst="rect">
            <a:avLst/>
          </a:prstGeom>
        </p:spPr>
      </p:pic>
      <p:sp>
        <p:nvSpPr>
          <p:cNvPr id="6" name="TextBox 5">
            <a:extLst>
              <a:ext uri="{FF2B5EF4-FFF2-40B4-BE49-F238E27FC236}">
                <a16:creationId xmlns:a16="http://schemas.microsoft.com/office/drawing/2014/main" id="{A6C88DBB-C7D4-DC48-A4C8-E693A86FCFCD}"/>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8882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p:sp>
        <p:nvSpPr>
          <p:cNvPr id="3" name="Content Placeholder 2"/>
          <p:cNvSpPr>
            <a:spLocks noGrp="1"/>
          </p:cNvSpPr>
          <p:nvPr>
            <p:ph idx="1"/>
          </p:nvPr>
        </p:nvSpPr>
        <p:spPr/>
        <p:txBody>
          <a:bodyPr/>
          <a:lstStyle/>
          <a:p>
            <a:r>
              <a:rPr lang="en-US" dirty="0"/>
              <a:t>A mountain climber, in the process of crossing between two cliffs by a rope, pauses to rest. She weighs 535 N. Find the tensions in the rope to the left and to the right of the mountain climber.</a:t>
            </a:r>
          </a:p>
          <a:p>
            <a:endParaRPr lang="en-US" dirty="0"/>
          </a:p>
          <a:p>
            <a:endParaRPr lang="en-US" dirty="0"/>
          </a:p>
          <a:p>
            <a:endParaRPr lang="en-US" dirty="0"/>
          </a:p>
          <a:p>
            <a:endParaRPr lang="en-US"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962400" y="4588933"/>
            <a:ext cx="8229600" cy="2269067"/>
          </a:xfrm>
        </p:spPr>
      </p:pic>
      <p:sp>
        <p:nvSpPr>
          <p:cNvPr id="4" name="TextBox 3">
            <a:extLst>
              <a:ext uri="{FF2B5EF4-FFF2-40B4-BE49-F238E27FC236}">
                <a16:creationId xmlns:a16="http://schemas.microsoft.com/office/drawing/2014/main" id="{4DE56803-0A62-436B-7B82-0F5D4C2AA96E}"/>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7508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Tension, Hooke's Law, and Equilibrium</a:t>
            </a:r>
          </a:p>
        </p:txBody>
      </p:sp>
      <p:sp>
        <p:nvSpPr>
          <p:cNvPr id="3" name="Content Placeholder 2"/>
          <p:cNvSpPr>
            <a:spLocks noGrp="1"/>
          </p:cNvSpPr>
          <p:nvPr>
            <p:ph idx="1"/>
          </p:nvPr>
        </p:nvSpPr>
        <p:spPr/>
        <p:txBody>
          <a:bodyPr>
            <a:normAutofit/>
          </a:bodyPr>
          <a:lstStyle/>
          <a:p>
            <a:r>
              <a:rPr lang="en-US" sz="2667" dirty="0"/>
              <a:t>A 10-g toy plastic bunny is connected to its base by a spring. The spring is compressed and a suction cup on the bunny holds it to the base so that the bunny doesn't move. If the spring is compressed 3 cm and has a constant of 330 N/m, how much force must the suction cup provide?</a:t>
            </a:r>
          </a:p>
          <a:p>
            <a:endParaRPr lang="en-US" sz="2667"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37219" t="13297" r="31242" b="15300"/>
          <a:stretch/>
        </p:blipFill>
        <p:spPr bwMode="auto">
          <a:xfrm>
            <a:off x="10742119" y="3327401"/>
            <a:ext cx="1449883" cy="35306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9B0D7FC-2E08-9C9E-CC15-534111929C2D}"/>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478828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C6E1-3E96-46BA-84EC-CF3029111118}"/>
              </a:ext>
            </a:extLst>
          </p:cNvPr>
          <p:cNvSpPr>
            <a:spLocks noGrp="1"/>
          </p:cNvSpPr>
          <p:nvPr>
            <p:ph type="title"/>
          </p:nvPr>
        </p:nvSpPr>
        <p:spPr/>
        <p:txBody>
          <a:bodyPr>
            <a:normAutofit fontScale="90000"/>
          </a:bodyPr>
          <a:lstStyle/>
          <a:p>
            <a:r>
              <a:rPr lang="en-US" dirty="0"/>
              <a:t>2-05 Nonequilibrium and Fundamental Forces</a:t>
            </a:r>
          </a:p>
        </p:txBody>
      </p:sp>
      <p:sp>
        <p:nvSpPr>
          <p:cNvPr id="3" name="Text Placeholder 2">
            <a:extLst>
              <a:ext uri="{FF2B5EF4-FFF2-40B4-BE49-F238E27FC236}">
                <a16:creationId xmlns:a16="http://schemas.microsoft.com/office/drawing/2014/main" id="{C79F9170-6FF5-424A-A70E-C0ECD946EFF7}"/>
              </a:ext>
            </a:extLst>
          </p:cNvPr>
          <p:cNvSpPr>
            <a:spLocks noGrp="1"/>
          </p:cNvSpPr>
          <p:nvPr>
            <p:ph type="body" idx="1"/>
          </p:nvPr>
        </p:nvSpPr>
        <p:spPr/>
        <p:txBody>
          <a:bodyPr/>
          <a:lstStyle/>
          <a:p>
            <a:r>
              <a:rPr lang="en-US" dirty="0"/>
              <a:t>After this lesson you will…</a:t>
            </a:r>
          </a:p>
          <a:p>
            <a:pPr marL="342900" indent="-342900">
              <a:buFont typeface="Arial" panose="020B0604020202020204" pitchFamily="34" charset="0"/>
              <a:buChar char="•"/>
            </a:pPr>
            <a:r>
              <a:rPr lang="en-US" dirty="0"/>
              <a:t>Know the fundamental forces</a:t>
            </a:r>
          </a:p>
          <a:p>
            <a:pPr marL="342900" indent="-342900">
              <a:buFont typeface="Arial" panose="020B0604020202020204" pitchFamily="34" charset="0"/>
              <a:buChar char="•"/>
            </a:pPr>
            <a:r>
              <a:rPr lang="en-US" dirty="0"/>
              <a:t>Solve nonequilibrium force problems</a:t>
            </a:r>
          </a:p>
        </p:txBody>
      </p:sp>
      <p:sp>
        <p:nvSpPr>
          <p:cNvPr id="4" name="TextBox 3">
            <a:extLst>
              <a:ext uri="{FF2B5EF4-FFF2-40B4-BE49-F238E27FC236}">
                <a16:creationId xmlns:a16="http://schemas.microsoft.com/office/drawing/2014/main" id="{9BFB3875-6034-6413-814C-BAB3AF7316B1}"/>
              </a:ext>
            </a:extLst>
          </p:cNvPr>
          <p:cNvSpPr txBox="1"/>
          <p:nvPr/>
        </p:nvSpPr>
        <p:spPr>
          <a:xfrm rot="19530902">
            <a:off x="10061628" y="536798"/>
            <a:ext cx="2115879" cy="707886"/>
          </a:xfrm>
          <a:prstGeom prst="rect">
            <a:avLst/>
          </a:prstGeom>
          <a:noFill/>
        </p:spPr>
        <p:txBody>
          <a:bodyPr wrap="square" rtlCol="0">
            <a:spAutoFit/>
          </a:bodyPr>
          <a:lstStyle/>
          <a:p>
            <a:r>
              <a:rPr lang="en-US" sz="4000" dirty="0">
                <a:solidFill>
                  <a:schemeClr val="bg1"/>
                </a:solidFill>
                <a:latin typeface="+mj-lt"/>
              </a:rPr>
              <a:t>F = ma</a:t>
            </a:r>
          </a:p>
        </p:txBody>
      </p:sp>
    </p:spTree>
    <p:extLst>
      <p:ext uri="{BB962C8B-B14F-4D97-AF65-F5344CB8AC3E}">
        <p14:creationId xmlns:p14="http://schemas.microsoft.com/office/powerpoint/2010/main" val="1893789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p:sp>
        <p:nvSpPr>
          <p:cNvPr id="3" name="Content Placeholder 2"/>
          <p:cNvSpPr>
            <a:spLocks noGrp="1"/>
          </p:cNvSpPr>
          <p:nvPr>
            <p:ph idx="1"/>
          </p:nvPr>
        </p:nvSpPr>
        <p:spPr/>
        <p:txBody>
          <a:bodyPr>
            <a:normAutofit/>
          </a:bodyPr>
          <a:lstStyle/>
          <a:p>
            <a:r>
              <a:rPr lang="en-US" dirty="0"/>
              <a:t>Four Basic Forces</a:t>
            </a:r>
          </a:p>
          <a:p>
            <a:pPr lvl="1"/>
            <a:r>
              <a:rPr lang="en-US" dirty="0"/>
              <a:t>All forces are made up of only 4 forces</a:t>
            </a:r>
          </a:p>
          <a:p>
            <a:pPr lvl="1"/>
            <a:endParaRPr lang="en-US" dirty="0"/>
          </a:p>
          <a:p>
            <a:pPr lvl="1"/>
            <a:r>
              <a:rPr lang="en-US" dirty="0"/>
              <a:t>Gravitational - gravity</a:t>
            </a:r>
          </a:p>
          <a:p>
            <a:pPr lvl="1"/>
            <a:r>
              <a:rPr lang="en-US" dirty="0"/>
              <a:t>Electromagnetic – static electricity, magnetism</a:t>
            </a:r>
          </a:p>
          <a:p>
            <a:pPr lvl="1"/>
            <a:r>
              <a:rPr lang="en-US" dirty="0"/>
              <a:t>Weak Nuclear - radioactivity</a:t>
            </a:r>
          </a:p>
          <a:p>
            <a:pPr lvl="1"/>
            <a:r>
              <a:rPr lang="en-US" dirty="0"/>
              <a:t>Strong Nuclear – keeps nucleus of atoms together</a:t>
            </a:r>
          </a:p>
        </p:txBody>
      </p:sp>
      <p:sp>
        <p:nvSpPr>
          <p:cNvPr id="4" name="TextBox 3">
            <a:extLst>
              <a:ext uri="{FF2B5EF4-FFF2-40B4-BE49-F238E27FC236}">
                <a16:creationId xmlns:a16="http://schemas.microsoft.com/office/drawing/2014/main" id="{523ECA95-36EC-A87F-BC98-1B49A2D17A0C}"/>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2232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p:sp>
        <p:nvSpPr>
          <p:cNvPr id="3" name="Content Placeholder 2"/>
          <p:cNvSpPr>
            <a:spLocks noGrp="1"/>
          </p:cNvSpPr>
          <p:nvPr>
            <p:ph idx="1"/>
          </p:nvPr>
        </p:nvSpPr>
        <p:spPr/>
        <p:txBody>
          <a:bodyPr>
            <a:normAutofit/>
          </a:bodyPr>
          <a:lstStyle/>
          <a:p>
            <a:r>
              <a:rPr lang="en-US" dirty="0"/>
              <a:t>All occur because particles with that force property play catch with a different particle</a:t>
            </a:r>
          </a:p>
          <a:p>
            <a:pPr lvl="1"/>
            <a:r>
              <a:rPr lang="en-US" dirty="0"/>
              <a:t>Electromagnetic uses photons</a:t>
            </a:r>
          </a:p>
          <a:p>
            <a:pPr lvl="1"/>
            <a:r>
              <a:rPr lang="en-US" dirty="0"/>
              <a:t>Scientists are trying to combine all forces together in Grand Unified Theory</a:t>
            </a:r>
          </a:p>
          <a:p>
            <a:pPr lvl="1"/>
            <a:r>
              <a:rPr lang="en-US" dirty="0"/>
              <a:t>Have combined electric, magnetic, weak nuclear</a:t>
            </a:r>
          </a:p>
          <a:p>
            <a:endParaRPr lang="en-US" dirty="0"/>
          </a:p>
          <a:p>
            <a:r>
              <a:rPr lang="en-US" dirty="0"/>
              <a:t>Gravity is the weakest</a:t>
            </a:r>
          </a:p>
          <a:p>
            <a:pPr lvl="1"/>
            <a:r>
              <a:rPr lang="en-US" dirty="0"/>
              <a:t>We feel it because the electromagnetic cancels out over large areas</a:t>
            </a:r>
          </a:p>
          <a:p>
            <a:r>
              <a:rPr lang="en-US" dirty="0"/>
              <a:t>Nuclear forces are strong but only over short distance</a:t>
            </a:r>
          </a:p>
        </p:txBody>
      </p:sp>
      <p:sp>
        <p:nvSpPr>
          <p:cNvPr id="4" name="TextBox 3">
            <a:extLst>
              <a:ext uri="{FF2B5EF4-FFF2-40B4-BE49-F238E27FC236}">
                <a16:creationId xmlns:a16="http://schemas.microsoft.com/office/drawing/2014/main" id="{E293E005-006C-65BA-FB5A-7F17A522987E}"/>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4427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p:sp>
        <p:nvSpPr>
          <p:cNvPr id="3" name="Content Placeholder 2"/>
          <p:cNvSpPr>
            <a:spLocks noGrp="1"/>
          </p:cNvSpPr>
          <p:nvPr>
            <p:ph idx="1"/>
          </p:nvPr>
        </p:nvSpPr>
        <p:spPr/>
        <p:txBody>
          <a:bodyPr/>
          <a:lstStyle/>
          <a:p>
            <a:r>
              <a:rPr lang="en-US" dirty="0"/>
              <a:t>A 1380-kg car is moving due east with an initial speed of 27.0 m/s. After 8.00 s the car has slowed down to 17.0 m/s. Find the magnitude and direction of the net force that produces the deceleration.</a:t>
            </a:r>
          </a:p>
          <a:p>
            <a:endParaRPr lang="en-US" dirty="0"/>
          </a:p>
          <a:p>
            <a:endParaRPr lang="en-US" dirty="0"/>
          </a:p>
          <a:p>
            <a:endParaRPr lang="en-US" dirty="0"/>
          </a:p>
        </p:txBody>
      </p:sp>
      <p:sp>
        <p:nvSpPr>
          <p:cNvPr id="4" name="TextBox 3">
            <a:extLst>
              <a:ext uri="{FF2B5EF4-FFF2-40B4-BE49-F238E27FC236}">
                <a16:creationId xmlns:a16="http://schemas.microsoft.com/office/drawing/2014/main" id="{112AE592-3608-52B4-4670-C4A69E621651}"/>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2765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lnSpcReduction="10000"/>
              </a:bodyPr>
              <a:lstStyle/>
              <a:p>
                <a:r>
                  <a:rPr lang="en-US" sz="2667" dirty="0"/>
                  <a:t>A supertanker of mass </a:t>
                </a:r>
                <a14:m>
                  <m:oMath xmlns:m="http://schemas.openxmlformats.org/officeDocument/2006/math">
                    <m:r>
                      <a:rPr lang="en-US" sz="2667" i="1">
                        <a:latin typeface="Cambria Math"/>
                      </a:rPr>
                      <m:t>𝑚</m:t>
                    </m:r>
                    <m:r>
                      <a:rPr lang="en-US" sz="2667" i="1">
                        <a:latin typeface="Cambria Math"/>
                      </a:rPr>
                      <m:t>=1.50×</m:t>
                    </m:r>
                    <m:sSup>
                      <m:sSupPr>
                        <m:ctrlPr>
                          <a:rPr lang="en-US" sz="2667" i="1">
                            <a:latin typeface="Cambria Math" panose="02040503050406030204" pitchFamily="18" charset="0"/>
                          </a:rPr>
                        </m:ctrlPr>
                      </m:sSupPr>
                      <m:e>
                        <m:r>
                          <a:rPr lang="en-US" sz="2667" i="1">
                            <a:latin typeface="Cambria Math"/>
                          </a:rPr>
                          <m:t>10</m:t>
                        </m:r>
                      </m:e>
                      <m:sup>
                        <m:r>
                          <a:rPr lang="en-US" sz="2667" i="1">
                            <a:latin typeface="Cambria Math"/>
                          </a:rPr>
                          <m:t>8</m:t>
                        </m:r>
                      </m:sup>
                    </m:sSup>
                  </m:oMath>
                </a14:m>
                <a:r>
                  <a:rPr lang="en-US" sz="2667" dirty="0"/>
                  <a:t> kg is being towed by two tugboats, as in the picture. The tensions in the towing cables apply the forces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𝑇</m:t>
                        </m:r>
                      </m:e>
                      <m:sub>
                        <m:r>
                          <a:rPr lang="en-US" sz="2667" i="1">
                            <a:latin typeface="Cambria Math"/>
                          </a:rPr>
                          <m:t>1</m:t>
                        </m:r>
                      </m:sub>
                    </m:sSub>
                  </m:oMath>
                </a14:m>
                <a:r>
                  <a:rPr lang="en-US" sz="2667" dirty="0"/>
                  <a:t> and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𝑇</m:t>
                        </m:r>
                      </m:e>
                      <m:sub>
                        <m:r>
                          <a:rPr lang="en-US" sz="2667" i="1">
                            <a:latin typeface="Cambria Math"/>
                          </a:rPr>
                          <m:t>2</m:t>
                        </m:r>
                      </m:sub>
                    </m:sSub>
                  </m:oMath>
                </a14:m>
                <a:r>
                  <a:rPr lang="en-US" sz="2667" dirty="0"/>
                  <a:t> at equal angles of 30.0° with respect to the tanker's axis. In addition the tanker's engines produce a forward drive force D, whose magnitude is </a:t>
                </a:r>
                <a14:m>
                  <m:oMath xmlns:m="http://schemas.openxmlformats.org/officeDocument/2006/math">
                    <m:r>
                      <a:rPr lang="en-US" sz="2667" i="1">
                        <a:latin typeface="Cambria Math"/>
                      </a:rPr>
                      <m:t>𝐷</m:t>
                    </m:r>
                    <m:r>
                      <a:rPr lang="en-US" sz="2667" i="1">
                        <a:latin typeface="Cambria Math"/>
                      </a:rPr>
                      <m:t>=75.0×</m:t>
                    </m:r>
                    <m:sSup>
                      <m:sSupPr>
                        <m:ctrlPr>
                          <a:rPr lang="en-US" sz="2667" i="1">
                            <a:latin typeface="Cambria Math" panose="02040503050406030204" pitchFamily="18" charset="0"/>
                          </a:rPr>
                        </m:ctrlPr>
                      </m:sSupPr>
                      <m:e>
                        <m:r>
                          <a:rPr lang="en-US" sz="2667" i="1">
                            <a:latin typeface="Cambria Math"/>
                          </a:rPr>
                          <m:t>10</m:t>
                        </m:r>
                      </m:e>
                      <m:sup>
                        <m:r>
                          <a:rPr lang="en-US" sz="2667" i="1">
                            <a:latin typeface="Cambria Math"/>
                          </a:rPr>
                          <m:t>3</m:t>
                        </m:r>
                      </m:sup>
                    </m:sSup>
                  </m:oMath>
                </a14:m>
                <a:r>
                  <a:rPr lang="en-US" sz="2667" dirty="0"/>
                  <a:t> N. Moreover, the water applies an opposing force R, whose magnitude is </a:t>
                </a:r>
                <a14:m>
                  <m:oMath xmlns:m="http://schemas.openxmlformats.org/officeDocument/2006/math">
                    <m:r>
                      <a:rPr lang="en-US" sz="2667" i="1">
                        <a:latin typeface="Cambria Math"/>
                      </a:rPr>
                      <m:t>𝑅</m:t>
                    </m:r>
                    <m:r>
                      <a:rPr lang="en-US" sz="2667" i="1">
                        <a:latin typeface="Cambria Math"/>
                      </a:rPr>
                      <m:t>=40.0×</m:t>
                    </m:r>
                    <m:sSup>
                      <m:sSupPr>
                        <m:ctrlPr>
                          <a:rPr lang="en-US" sz="2667" i="1">
                            <a:latin typeface="Cambria Math" panose="02040503050406030204" pitchFamily="18" charset="0"/>
                          </a:rPr>
                        </m:ctrlPr>
                      </m:sSupPr>
                      <m:e>
                        <m:r>
                          <a:rPr lang="en-US" sz="2667" i="1">
                            <a:latin typeface="Cambria Math"/>
                          </a:rPr>
                          <m:t>10</m:t>
                        </m:r>
                      </m:e>
                      <m:sup>
                        <m:r>
                          <a:rPr lang="en-US" sz="2667" i="1">
                            <a:latin typeface="Cambria Math"/>
                          </a:rPr>
                          <m:t>3</m:t>
                        </m:r>
                      </m:sup>
                    </m:sSup>
                  </m:oMath>
                </a14:m>
                <a:r>
                  <a:rPr lang="en-US" sz="2667" dirty="0"/>
                  <a:t> N. The tanker moves forward with an acceleration of </a:t>
                </a:r>
                <a14:m>
                  <m:oMath xmlns:m="http://schemas.openxmlformats.org/officeDocument/2006/math">
                    <m:r>
                      <a:rPr lang="en-US" sz="2667" i="1">
                        <a:latin typeface="Cambria Math"/>
                      </a:rPr>
                      <m:t>2.00×</m:t>
                    </m:r>
                    <m:sSup>
                      <m:sSupPr>
                        <m:ctrlPr>
                          <a:rPr lang="en-US" sz="2667" i="1">
                            <a:latin typeface="Cambria Math" panose="02040503050406030204" pitchFamily="18" charset="0"/>
                          </a:rPr>
                        </m:ctrlPr>
                      </m:sSupPr>
                      <m:e>
                        <m:r>
                          <a:rPr lang="en-US" sz="2667" i="1">
                            <a:latin typeface="Cambria Math"/>
                          </a:rPr>
                          <m:t>10</m:t>
                        </m:r>
                      </m:e>
                      <m:sup>
                        <m:r>
                          <a:rPr lang="en-US" sz="2667" i="1">
                            <a:latin typeface="Cambria Math"/>
                          </a:rPr>
                          <m:t>−3</m:t>
                        </m:r>
                      </m:sup>
                    </m:sSup>
                  </m:oMath>
                </a14:m>
                <a:r>
                  <a:rPr lang="en-US" sz="2667" dirty="0"/>
                  <a:t> m/s</a:t>
                </a:r>
                <a:r>
                  <a:rPr lang="en-US" sz="2667" baseline="30000" dirty="0"/>
                  <a:t>2</a:t>
                </a:r>
                <a:r>
                  <a:rPr lang="en-US" sz="2667" dirty="0"/>
                  <a:t>. Find the magnitudes of the tensions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𝑇</m:t>
                        </m:r>
                      </m:e>
                      <m:sub>
                        <m:r>
                          <a:rPr lang="en-US" sz="2667" i="1">
                            <a:latin typeface="Cambria Math"/>
                          </a:rPr>
                          <m:t>1</m:t>
                        </m:r>
                      </m:sub>
                    </m:sSub>
                  </m:oMath>
                </a14:m>
                <a:r>
                  <a:rPr lang="en-US" sz="2667" dirty="0"/>
                  <a:t> and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𝑇</m:t>
                        </m:r>
                      </m:e>
                      <m:sub>
                        <m:r>
                          <a:rPr lang="en-US" sz="2667" i="1">
                            <a:latin typeface="Cambria Math"/>
                          </a:rPr>
                          <m:t>2</m:t>
                        </m:r>
                      </m:sub>
                    </m:sSub>
                  </m:oMath>
                </a14:m>
                <a:r>
                  <a:rPr lang="en-US" sz="2667" dirty="0"/>
                  <a:t>. </a:t>
                </a:r>
              </a:p>
              <a:p>
                <a:pPr marL="0" indent="0">
                  <a:buNone/>
                </a:pPr>
                <a:endParaRPr lang="en-US" sz="2667" dirty="0"/>
              </a:p>
              <a:p>
                <a:endParaRPr lang="en-US" sz="2667" dirty="0"/>
              </a:p>
              <a:p>
                <a:endParaRPr lang="en-US" sz="2667"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721" t="-2712" r="-2935"/>
                </a:stretch>
              </a:blipFill>
            </p:spPr>
            <p:txBody>
              <a:bodyPr/>
              <a:lstStyle/>
              <a:p>
                <a:r>
                  <a:rPr lang="en-US">
                    <a:noFill/>
                  </a:rPr>
                  <a:t> </a:t>
                </a:r>
              </a:p>
            </p:txBody>
          </p:sp>
        </mc:Fallback>
      </mc:AlternateContent>
      <p:pic>
        <p:nvPicPr>
          <p:cNvPr id="6" name="Content Placeholder 5"/>
          <p:cNvPicPr>
            <a:picLocks noGrp="1"/>
          </p:cNvPicPr>
          <p:nvPr>
            <p:ph sz="half" idx="2"/>
          </p:nvPr>
        </p:nvPicPr>
        <p:blipFill rotWithShape="1">
          <a:blip r:embed="rId4" cstate="print">
            <a:extLst>
              <a:ext uri="{28A0092B-C50C-407E-A947-70E740481C1C}">
                <a14:useLocalDpi xmlns:a14="http://schemas.microsoft.com/office/drawing/2010/main" val="0"/>
              </a:ext>
            </a:extLst>
          </a:blip>
          <a:srcRect t="2433" r="47866" b="42291"/>
          <a:stretch/>
        </p:blipFill>
        <p:spPr bwMode="auto">
          <a:xfrm>
            <a:off x="7872135" y="1325563"/>
            <a:ext cx="4319865" cy="281485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16E8FE0-5B9F-CC8E-CF18-C2972CE88149}"/>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51023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sz="2667" dirty="0"/>
                  <a:t>A flatbed truck is carrying a crate up a 10.0° hill as in the picture. The coefficient of the static friction between the truck bed and the crate is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𝜇</m:t>
                        </m:r>
                      </m:e>
                      <m:sub>
                        <m:r>
                          <a:rPr lang="en-US" sz="2667" i="1">
                            <a:latin typeface="Cambria Math"/>
                          </a:rPr>
                          <m:t>𝑠</m:t>
                        </m:r>
                      </m:sub>
                    </m:sSub>
                    <m:r>
                      <a:rPr lang="en-US" sz="2667" i="1">
                        <a:latin typeface="Cambria Math"/>
                      </a:rPr>
                      <m:t>=0.350</m:t>
                    </m:r>
                  </m:oMath>
                </a14:m>
                <a:r>
                  <a:rPr lang="en-US" sz="2667" dirty="0"/>
                  <a:t>. Find the maximum acceleration that the truck can attain before the crate begins to slip backward relative to the truck.</a:t>
                </a:r>
              </a:p>
              <a:p>
                <a:endParaRPr lang="en-US" sz="2667" dirty="0"/>
              </a:p>
              <a:p>
                <a:endParaRPr lang="en-US" sz="2667"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 y="1357312"/>
                <a:ext cx="5410199" cy="3500438"/>
              </a:xfrm>
              <a:blipFill rotWithShape="1">
                <a:blip r:embed="rId3"/>
                <a:stretch>
                  <a:fillRect l="-788" t="-871" r="-338"/>
                </a:stretch>
              </a:blipFill>
            </p:spPr>
            <p:txBody>
              <a:bodyPr/>
              <a:lstStyle/>
              <a:p>
                <a:r>
                  <a:rPr lang="en-US">
                    <a:noFill/>
                  </a:rPr>
                  <a:t> </a:t>
                </a:r>
              </a:p>
            </p:txBody>
          </p:sp>
        </mc:Fallback>
      </mc:AlternateContent>
      <p:pic>
        <p:nvPicPr>
          <p:cNvPr id="7" name="Content Placeholder 6"/>
          <p:cNvPicPr>
            <a:picLocks noGrp="1"/>
          </p:cNvPicPr>
          <p:nvPr>
            <p:ph sz="half" idx="2"/>
          </p:nvPr>
        </p:nvPicPr>
        <p:blipFill rotWithShape="1">
          <a:blip r:embed="rId4" cstate="print">
            <a:extLst>
              <a:ext uri="{28A0092B-C50C-407E-A947-70E740481C1C}">
                <a14:useLocalDpi xmlns:a14="http://schemas.microsoft.com/office/drawing/2010/main" val="0"/>
              </a:ext>
            </a:extLst>
          </a:blip>
          <a:srcRect r="51693" b="8193"/>
          <a:stretch/>
        </p:blipFill>
        <p:spPr bwMode="auto">
          <a:xfrm>
            <a:off x="9012785" y="1325563"/>
            <a:ext cx="3179215" cy="31496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8276EE0-FE32-E030-E210-4D9330396474}"/>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20325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2-05 Nonequilibrium and Fundamental Forces</a:t>
            </a:r>
          </a:p>
        </p:txBody>
      </p:sp>
      <p:sp>
        <p:nvSpPr>
          <p:cNvPr id="3" name="Content Placeholder 2"/>
          <p:cNvSpPr>
            <a:spLocks noGrp="1"/>
          </p:cNvSpPr>
          <p:nvPr>
            <p:ph sz="half" idx="1"/>
          </p:nvPr>
        </p:nvSpPr>
        <p:spPr/>
        <p:txBody>
          <a:bodyPr>
            <a:normAutofit/>
          </a:bodyPr>
          <a:lstStyle/>
          <a:p>
            <a:r>
              <a:rPr lang="en-US" sz="2667" dirty="0"/>
              <a:t>A window washer on a scaffold is hoisting the </a:t>
            </a:r>
            <a:r>
              <a:rPr lang="en-US" sz="2667"/>
              <a:t>scaffold up </a:t>
            </a:r>
            <a:r>
              <a:rPr lang="en-US" sz="2667" dirty="0"/>
              <a:t>the side of a building by pulling downward on a rope, as in the picture. The magnitude of the pulling force is 540 N, and the combined mass of the worker and the scaffold is 155 kg. Find the upward acceleration of the unit.</a:t>
            </a:r>
          </a:p>
          <a:p>
            <a:endParaRPr lang="en-US" sz="2667" dirty="0"/>
          </a:p>
        </p:txBody>
      </p:sp>
      <p:pic>
        <p:nvPicPr>
          <p:cNvPr id="6" name="Content Placeholder 5"/>
          <p:cNvPicPr>
            <a:picLocks noGrp="1"/>
          </p:cNvPicPr>
          <p:nvPr>
            <p:ph sz="half" idx="2"/>
          </p:nvPr>
        </p:nvPicPr>
        <p:blipFill rotWithShape="1">
          <a:blip r:embed="rId3" cstate="print">
            <a:extLst>
              <a:ext uri="{28A0092B-C50C-407E-A947-70E740481C1C}">
                <a14:useLocalDpi xmlns:a14="http://schemas.microsoft.com/office/drawing/2010/main" val="0"/>
              </a:ext>
            </a:extLst>
          </a:blip>
          <a:srcRect r="15890" b="54390"/>
          <a:stretch/>
        </p:blipFill>
        <p:spPr bwMode="auto">
          <a:xfrm>
            <a:off x="10471209" y="1325563"/>
            <a:ext cx="1720791" cy="33549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A2382D6-A66F-D551-A35A-9C4C08B833C9}"/>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75152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8052-B7B1-4A01-9315-08619506D948}"/>
              </a:ext>
            </a:extLst>
          </p:cNvPr>
          <p:cNvSpPr>
            <a:spLocks noGrp="1"/>
          </p:cNvSpPr>
          <p:nvPr>
            <p:ph type="title"/>
          </p:nvPr>
        </p:nvSpPr>
        <p:spPr/>
        <p:txBody>
          <a:bodyPr/>
          <a:lstStyle/>
          <a:p>
            <a:r>
              <a:rPr lang="en-US" dirty="0"/>
              <a:t>2-01 Newton’s Laws of Motion</a:t>
            </a:r>
          </a:p>
        </p:txBody>
      </p:sp>
      <p:sp>
        <p:nvSpPr>
          <p:cNvPr id="3" name="Content Placeholder 2">
            <a:extLst>
              <a:ext uri="{FF2B5EF4-FFF2-40B4-BE49-F238E27FC236}">
                <a16:creationId xmlns:a16="http://schemas.microsoft.com/office/drawing/2014/main" id="{C58DDF6A-4850-4E78-BB6B-0A843B0FCD9A}"/>
              </a:ext>
            </a:extLst>
          </p:cNvPr>
          <p:cNvSpPr>
            <a:spLocks noGrp="1"/>
          </p:cNvSpPr>
          <p:nvPr>
            <p:ph sz="half" idx="1"/>
          </p:nvPr>
        </p:nvSpPr>
        <p:spPr/>
        <p:txBody>
          <a:bodyPr/>
          <a:lstStyle/>
          <a:p>
            <a:r>
              <a:rPr lang="en-US" dirty="0"/>
              <a:t>Free-body diagram</a:t>
            </a:r>
          </a:p>
          <a:p>
            <a:pPr lvl="1"/>
            <a:r>
              <a:rPr lang="en-US" dirty="0"/>
              <a:t>Picture of object with all the forces acting </a:t>
            </a:r>
            <a:r>
              <a:rPr lang="en-US" b="1" dirty="0"/>
              <a:t>on</a:t>
            </a:r>
            <a:r>
              <a:rPr lang="en-US" dirty="0"/>
              <a:t> the object</a:t>
            </a:r>
          </a:p>
        </p:txBody>
      </p:sp>
      <p:pic>
        <p:nvPicPr>
          <p:cNvPr id="5" name="Content Placeholder 4">
            <a:extLst>
              <a:ext uri="{FF2B5EF4-FFF2-40B4-BE49-F238E27FC236}">
                <a16:creationId xmlns:a16="http://schemas.microsoft.com/office/drawing/2014/main" id="{B24E41EA-345F-4B3E-9052-45E119B5F69F}"/>
              </a:ext>
            </a:extLst>
          </p:cNvPr>
          <p:cNvPicPr>
            <a:picLocks noGrp="1" noChangeAspect="1"/>
          </p:cNvPicPr>
          <p:nvPr>
            <p:ph sz="half" idx="2"/>
          </p:nvPr>
        </p:nvPicPr>
        <p:blipFill rotWithShape="1">
          <a:blip r:embed="rId2"/>
          <a:srcRect t="29974"/>
          <a:stretch/>
        </p:blipFill>
        <p:spPr>
          <a:xfrm>
            <a:off x="7128897" y="1325563"/>
            <a:ext cx="3954006" cy="3874168"/>
          </a:xfrm>
          <a:prstGeom prst="rect">
            <a:avLst/>
          </a:prstGeom>
        </p:spPr>
      </p:pic>
      <p:sp>
        <p:nvSpPr>
          <p:cNvPr id="4" name="TextBox 3">
            <a:extLst>
              <a:ext uri="{FF2B5EF4-FFF2-40B4-BE49-F238E27FC236}">
                <a16:creationId xmlns:a16="http://schemas.microsoft.com/office/drawing/2014/main" id="{FE97C47A-6321-ADC0-DCCA-8D47D138E50D}"/>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153302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pPr marL="609585" indent="-609585">
              <a:buFont typeface="+mj-lt"/>
              <a:buAutoNum type="arabicPeriod"/>
            </a:pPr>
            <a:r>
              <a:rPr lang="en-US" dirty="0"/>
              <a:t>Place a marble on your desk so that it is at rest (not moving).</a:t>
            </a:r>
          </a:p>
          <a:p>
            <a:pPr marL="609585" indent="-609585">
              <a:buFont typeface="+mj-lt"/>
              <a:buAutoNum type="arabicPeriod"/>
            </a:pPr>
            <a:r>
              <a:rPr lang="en-US" dirty="0"/>
              <a:t>Observe the marble for a minute. What happens to it? </a:t>
            </a:r>
          </a:p>
          <a:p>
            <a:pPr marL="609585" indent="-609585">
              <a:buFont typeface="+mj-lt"/>
              <a:buAutoNum type="arabicPeriod"/>
            </a:pPr>
            <a:r>
              <a:rPr lang="en-US" dirty="0"/>
              <a:t>Without applying a force to the marble, make it move. Remember gravity is a force, so tipping the desk is the same as applying a force. Were you able to move the marble?</a:t>
            </a:r>
          </a:p>
          <a:p>
            <a:pPr marL="609585" indent="-609585">
              <a:buFont typeface="+mj-lt"/>
              <a:buAutoNum type="arabicPeriod"/>
            </a:pPr>
            <a:r>
              <a:rPr lang="en-US" dirty="0"/>
              <a:t>Roll the marble across your desk at a moderate speed so that it has no sidewise spin. Describe the path the marble took. </a:t>
            </a:r>
          </a:p>
          <a:p>
            <a:pPr marL="609585" indent="-609585">
              <a:buFont typeface="+mj-lt"/>
              <a:buAutoNum type="arabicPeriod"/>
            </a:pPr>
            <a:r>
              <a:rPr lang="en-US" dirty="0"/>
              <a:t>Without a sidewise spin, tipping the desk, or applying a force, can you make the marble take a curved path? </a:t>
            </a:r>
          </a:p>
        </p:txBody>
      </p:sp>
      <p:pic>
        <p:nvPicPr>
          <p:cNvPr id="20" name="Picture 19" descr="Orange &lt;strong&gt;Marble&lt;/strong&gt; Shadow | Flickr - Photo Sharing!"/>
          <p:cNvPicPr>
            <a:picLocks noChangeAspect="1"/>
          </p:cNvPicPr>
          <p:nvPr/>
        </p:nvPicPr>
        <p:blipFill>
          <a:blip r:embed="rId3" cstate="print">
            <a:extLst>
              <a:ext uri="{BEBA8EAE-BF5A-486C-A8C5-ECC9F3942E4B}">
                <a14:imgProps xmlns:a14="http://schemas.microsoft.com/office/drawing/2010/main">
                  <a14:imgLayer r:embed="rId4">
                    <a14:imgEffect>
                      <a14:backgroundRemoval t="9459" b="100000" l="400" r="100000"/>
                    </a14:imgEffect>
                  </a14:imgLayer>
                </a14:imgProps>
              </a:ext>
              <a:ext uri="{28A0092B-C50C-407E-A947-70E740481C1C}">
                <a14:useLocalDpi xmlns:a14="http://schemas.microsoft.com/office/drawing/2010/main" val="0"/>
              </a:ext>
            </a:extLst>
          </a:blip>
          <a:stretch>
            <a:fillRect/>
          </a:stretch>
        </p:blipFill>
        <p:spPr>
          <a:xfrm>
            <a:off x="8229600" y="5708884"/>
            <a:ext cx="1524000" cy="1127760"/>
          </a:xfrm>
          <a:prstGeom prst="rect">
            <a:avLst/>
          </a:prstGeom>
        </p:spPr>
      </p:pic>
      <p:sp>
        <p:nvSpPr>
          <p:cNvPr id="4" name="TextBox 3">
            <a:extLst>
              <a:ext uri="{FF2B5EF4-FFF2-40B4-BE49-F238E27FC236}">
                <a16:creationId xmlns:a16="http://schemas.microsoft.com/office/drawing/2014/main" id="{A4C671CD-EDFF-22D3-8085-B23A49353217}"/>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2491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a:bodyPr>
          <a:lstStyle/>
          <a:p>
            <a:pPr marL="0" indent="0">
              <a:buNone/>
            </a:pP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lt"/>
              </a:rPr>
              <a:t>Newton’s First Law of Motion</a:t>
            </a:r>
          </a:p>
          <a:p>
            <a:r>
              <a:rPr lang="en-US" dirty="0"/>
              <a:t>A body at rest remains at rest, or, if in motion, remains in motion at a constant velocity unless acted on by a net external force.</a:t>
            </a:r>
          </a:p>
          <a:p>
            <a:endParaRPr lang="en-US" dirty="0"/>
          </a:p>
          <a:p>
            <a:r>
              <a:rPr lang="en-US" dirty="0"/>
              <a:t>Inertia</a:t>
            </a:r>
          </a:p>
          <a:p>
            <a:pPr lvl="1"/>
            <a:r>
              <a:rPr lang="en-US" dirty="0"/>
              <a:t>Property of objects to remain in constant motion or rest.</a:t>
            </a:r>
          </a:p>
          <a:p>
            <a:pPr lvl="1"/>
            <a:r>
              <a:rPr lang="en-US" dirty="0"/>
              <a:t>Mass is a measure of inertia</a:t>
            </a:r>
          </a:p>
          <a:p>
            <a:pPr lvl="1"/>
            <a:endParaRPr lang="en-US" dirty="0"/>
          </a:p>
          <a:p>
            <a:r>
              <a:rPr lang="en-US" dirty="0"/>
              <a:t>Watch </a:t>
            </a:r>
            <a:r>
              <a:rPr lang="en-US" dirty="0">
                <a:hlinkClick r:id="rId3" action="ppaction://hlinkfile"/>
              </a:rPr>
              <a:t>Eureka! 01</a:t>
            </a:r>
            <a:endParaRPr lang="en-US" dirty="0"/>
          </a:p>
          <a:p>
            <a:r>
              <a:rPr lang="en-US" dirty="0"/>
              <a:t>Watch </a:t>
            </a:r>
            <a:r>
              <a:rPr lang="en-US" dirty="0">
                <a:hlinkClick r:id="rId4" action="ppaction://hlinkfile"/>
              </a:rPr>
              <a:t>Eureka! 02</a:t>
            </a:r>
            <a:endParaRPr lang="en-US" dirty="0"/>
          </a:p>
          <a:p>
            <a:endParaRPr lang="en-US" dirty="0"/>
          </a:p>
        </p:txBody>
      </p:sp>
      <p:sp>
        <p:nvSpPr>
          <p:cNvPr id="4" name="TextBox 3">
            <a:extLst>
              <a:ext uri="{FF2B5EF4-FFF2-40B4-BE49-F238E27FC236}">
                <a16:creationId xmlns:a16="http://schemas.microsoft.com/office/drawing/2014/main" id="{88DD6DC4-7A01-605F-9928-6D9803FE6E1E}"/>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33205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Autofit/>
          </a:bodyPr>
          <a:lstStyle/>
          <a:p>
            <a:pPr marL="609585" indent="-609585">
              <a:buFont typeface="+mj-lt"/>
              <a:buAutoNum type="arabicPeriod"/>
            </a:pPr>
            <a:r>
              <a:rPr lang="en-US" sz="2000" dirty="0"/>
              <a:t>Make a ramp using the grooved ruler and a book.</a:t>
            </a:r>
          </a:p>
          <a:p>
            <a:pPr marL="609585" indent="-609585">
              <a:buFont typeface="+mj-lt"/>
              <a:buAutoNum type="arabicPeriod"/>
            </a:pPr>
            <a:r>
              <a:rPr lang="en-US" sz="2000" dirty="0"/>
              <a:t>Place a glass marble on your desk at the end of the ramp.</a:t>
            </a:r>
          </a:p>
          <a:p>
            <a:pPr marL="609585" indent="-609585">
              <a:buFont typeface="+mj-lt"/>
              <a:buAutoNum type="arabicPeriod"/>
            </a:pPr>
            <a:r>
              <a:rPr lang="en-US" sz="2000" dirty="0"/>
              <a:t>Release the other glass marble from the top of the ramp so that it rolls and hits the marble on the desk. Observe the velocity of the marble that was on the desk.</a:t>
            </a:r>
          </a:p>
          <a:p>
            <a:pPr marL="609585" indent="-609585">
              <a:buFont typeface="+mj-lt"/>
              <a:buAutoNum type="arabicPeriod"/>
            </a:pPr>
            <a:r>
              <a:rPr lang="en-US" sz="2000" dirty="0"/>
              <a:t>Place a glass marble on the desk at the end of the ramp.</a:t>
            </a:r>
          </a:p>
          <a:p>
            <a:pPr marL="609585" indent="-609585">
              <a:buFont typeface="+mj-lt"/>
              <a:buAutoNum type="arabicPeriod"/>
            </a:pPr>
            <a:r>
              <a:rPr lang="en-US" sz="2000" dirty="0"/>
              <a:t>Release the metal marble from the top of the ramp so that it rolls and hits the metal marble on the desk. Observe the velocity of the metal marble.</a:t>
            </a:r>
          </a:p>
          <a:p>
            <a:pPr marL="609585" indent="-609585">
              <a:buFont typeface="+mj-lt"/>
              <a:buAutoNum type="arabicPeriod"/>
            </a:pPr>
            <a:r>
              <a:rPr lang="en-US" sz="2000" dirty="0"/>
              <a:t>Which marble on the desk (1st or 2nd) had a larger force applied to it?</a:t>
            </a:r>
          </a:p>
          <a:p>
            <a:pPr marL="609585" indent="-609585">
              <a:buFont typeface="+mj-lt"/>
              <a:buAutoNum type="arabicPeriod"/>
            </a:pPr>
            <a:r>
              <a:rPr lang="en-US" sz="2000" dirty="0"/>
              <a:t>Which marble had the larger final velocity? </a:t>
            </a:r>
          </a:p>
          <a:p>
            <a:pPr marL="609585" indent="-609585">
              <a:buFont typeface="+mj-lt"/>
              <a:buAutoNum type="arabicPeriod"/>
            </a:pPr>
            <a:r>
              <a:rPr lang="en-US" sz="2000" dirty="0"/>
              <a:t>What was the marble’s initial velocity in both cases? </a:t>
            </a:r>
          </a:p>
          <a:p>
            <a:pPr marL="609585" indent="-609585">
              <a:buFont typeface="+mj-lt"/>
              <a:buAutoNum type="arabicPeriod"/>
            </a:pPr>
            <a:r>
              <a:rPr lang="en-US" sz="2000" dirty="0"/>
              <a:t>Define acceleration. </a:t>
            </a:r>
          </a:p>
          <a:p>
            <a:pPr marL="609585" indent="-609585">
              <a:buFont typeface="+mj-lt"/>
              <a:buAutoNum type="arabicPeriod"/>
            </a:pPr>
            <a:r>
              <a:rPr lang="en-US" sz="2000" dirty="0"/>
              <a:t>Which marble had the larger acceleration?</a:t>
            </a:r>
          </a:p>
          <a:p>
            <a:pPr marL="609585" indent="-609585">
              <a:buFont typeface="+mj-lt"/>
              <a:buAutoNum type="arabicPeriod"/>
            </a:pPr>
            <a:r>
              <a:rPr lang="en-US" sz="2000" dirty="0"/>
              <a:t>What is the relationship between force and acceleration?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711904" y="4625695"/>
            <a:ext cx="5480096" cy="2232305"/>
          </a:xfrm>
          <a:prstGeom prst="rect">
            <a:avLst/>
          </a:prstGeom>
          <a:effectLst>
            <a:outerShdw blurRad="76200" dir="13500000" sy="23000" kx="1200000" algn="br" rotWithShape="0">
              <a:prstClr val="black">
                <a:alpha val="20000"/>
              </a:prstClr>
            </a:outerShdw>
          </a:effectLst>
        </p:spPr>
      </p:pic>
      <p:sp>
        <p:nvSpPr>
          <p:cNvPr id="5" name="TextBox 4">
            <a:extLst>
              <a:ext uri="{FF2B5EF4-FFF2-40B4-BE49-F238E27FC236}">
                <a16:creationId xmlns:a16="http://schemas.microsoft.com/office/drawing/2014/main" id="{13144B21-899B-F507-AC5C-C60F6FB8C543}"/>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5536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Newton’s Laws of Motion</a:t>
            </a:r>
          </a:p>
        </p:txBody>
      </p:sp>
      <p:sp>
        <p:nvSpPr>
          <p:cNvPr id="3" name="Content Placeholder 2"/>
          <p:cNvSpPr>
            <a:spLocks noGrp="1"/>
          </p:cNvSpPr>
          <p:nvPr>
            <p:ph idx="1"/>
          </p:nvPr>
        </p:nvSpPr>
        <p:spPr/>
        <p:txBody>
          <a:bodyPr>
            <a:normAutofit fontScale="92500"/>
          </a:bodyPr>
          <a:lstStyle/>
          <a:p>
            <a:pPr marL="609585" indent="-609585">
              <a:buFont typeface="+mj-lt"/>
              <a:buAutoNum type="arabicPeriod"/>
            </a:pPr>
            <a:r>
              <a:rPr lang="en-US" dirty="0"/>
              <a:t>Place a glass marble on your desk at the end of the ramp.</a:t>
            </a:r>
          </a:p>
          <a:p>
            <a:pPr marL="609585" indent="-609585">
              <a:buFont typeface="+mj-lt"/>
              <a:buAutoNum type="arabicPeriod"/>
            </a:pPr>
            <a:r>
              <a:rPr lang="en-US" dirty="0"/>
              <a:t>Release the other glass marble from the top of the ramp so that it rolls and hits the marble on the desk. Observe the velocity of the marble that was on the desk.</a:t>
            </a:r>
          </a:p>
          <a:p>
            <a:pPr marL="609585" indent="-609585">
              <a:buFont typeface="+mj-lt"/>
              <a:buAutoNum type="arabicPeriod"/>
            </a:pPr>
            <a:r>
              <a:rPr lang="en-US" dirty="0"/>
              <a:t>Place a metal marble on the desk at the end of the ramp.</a:t>
            </a:r>
          </a:p>
          <a:p>
            <a:pPr marL="609585" indent="-609585">
              <a:buFont typeface="+mj-lt"/>
              <a:buAutoNum type="arabicPeriod"/>
            </a:pPr>
            <a:r>
              <a:rPr lang="en-US" dirty="0"/>
              <a:t>Release the glass marble from the top of the ramp so that it rolls and hits the metal marble on the desk. Observe the velocity of the metal marble.</a:t>
            </a:r>
          </a:p>
          <a:p>
            <a:pPr marL="609585" indent="-609585">
              <a:buFont typeface="+mj-lt"/>
              <a:buAutoNum type="arabicPeriod"/>
            </a:pPr>
            <a:r>
              <a:rPr lang="en-US" dirty="0"/>
              <a:t>Which marble on the desk (glass or metal) had a larger force applied to it? </a:t>
            </a:r>
          </a:p>
          <a:p>
            <a:pPr marL="609585" indent="-609585">
              <a:buFont typeface="+mj-lt"/>
              <a:buAutoNum type="arabicPeriod"/>
            </a:pPr>
            <a:r>
              <a:rPr lang="en-US" dirty="0"/>
              <a:t>Which marble had the larger final velocity? </a:t>
            </a:r>
          </a:p>
          <a:p>
            <a:pPr marL="609585" indent="-609585">
              <a:buFont typeface="+mj-lt"/>
              <a:buAutoNum type="arabicPeriod"/>
            </a:pPr>
            <a:r>
              <a:rPr lang="en-US" dirty="0"/>
              <a:t>Which marble had the larger acceleration? </a:t>
            </a:r>
          </a:p>
          <a:p>
            <a:pPr marL="609585" indent="-609585">
              <a:buFont typeface="+mj-lt"/>
              <a:buAutoNum type="arabicPeriod"/>
            </a:pPr>
            <a:r>
              <a:rPr lang="en-US" dirty="0"/>
              <a:t>Which marble had more mass? </a:t>
            </a:r>
          </a:p>
          <a:p>
            <a:pPr marL="609585" indent="-609585">
              <a:buFont typeface="+mj-lt"/>
              <a:buAutoNum type="arabicPeriod"/>
            </a:pPr>
            <a:r>
              <a:rPr lang="en-US" dirty="0"/>
              <a:t>What is the relationship between mass and acceleration? </a:t>
            </a:r>
          </a:p>
        </p:txBody>
      </p:sp>
      <p:sp>
        <p:nvSpPr>
          <p:cNvPr id="4" name="TextBox 3">
            <a:extLst>
              <a:ext uri="{FF2B5EF4-FFF2-40B4-BE49-F238E27FC236}">
                <a16:creationId xmlns:a16="http://schemas.microsoft.com/office/drawing/2014/main" id="{18210A9F-FBF4-81A0-711C-0674A9D27306}"/>
              </a:ext>
            </a:extLst>
          </p:cNvPr>
          <p:cNvSpPr txBox="1"/>
          <p:nvPr/>
        </p:nvSpPr>
        <p:spPr>
          <a:xfrm rot="19530902">
            <a:off x="14492" y="207189"/>
            <a:ext cx="2115879" cy="707886"/>
          </a:xfrm>
          <a:prstGeom prst="rect">
            <a:avLst/>
          </a:prstGeom>
          <a:noFill/>
        </p:spPr>
        <p:txBody>
          <a:bodyPr wrap="square" rtlCol="0">
            <a:spAutoFit/>
          </a:bodyPr>
          <a:lstStyle/>
          <a:p>
            <a:r>
              <a:rPr lang="en-US" sz="4000" dirty="0">
                <a:solidFill>
                  <a:srgbClr val="FF0000"/>
                </a:solidFill>
                <a:latin typeface="+mj-lt"/>
              </a:rPr>
              <a:t>F = ma</a:t>
            </a:r>
          </a:p>
        </p:txBody>
      </p:sp>
    </p:spTree>
    <p:extLst>
      <p:ext uri="{BB962C8B-B14F-4D97-AF65-F5344CB8AC3E}">
        <p14:creationId xmlns:p14="http://schemas.microsoft.com/office/powerpoint/2010/main" val="219947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gneto-Cambria">
      <a:majorFont>
        <a:latin typeface="Magneto"/>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4713</TotalTime>
  <Words>3581</Words>
  <Application>Microsoft Office PowerPoint</Application>
  <PresentationFormat>Widescreen</PresentationFormat>
  <Paragraphs>522</Paragraphs>
  <Slides>48</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vt:lpstr>
      <vt:lpstr>Cambria Math</vt:lpstr>
      <vt:lpstr>Comic Sans MS</vt:lpstr>
      <vt:lpstr>Magneto</vt:lpstr>
      <vt:lpstr>Symbol</vt:lpstr>
      <vt:lpstr>Wingdings</vt:lpstr>
      <vt:lpstr>Office Theme</vt:lpstr>
      <vt:lpstr>Forces</vt:lpstr>
      <vt:lpstr>Credits</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2-01 Newton’s Laws of Motion</vt:lpstr>
      <vt:lpstr>2-02 Weight and Normal Force</vt:lpstr>
      <vt:lpstr>2-02 Weight and Normal Force</vt:lpstr>
      <vt:lpstr>2-02 Weight and Normal Force</vt:lpstr>
      <vt:lpstr>2-02 Weight and Normal Force</vt:lpstr>
      <vt:lpstr>2-02 Weight and Normal Force</vt:lpstr>
      <vt:lpstr>2-02 Weight and Normal Force</vt:lpstr>
      <vt:lpstr>2-02 Weight and Normal Force</vt:lpstr>
      <vt:lpstr>2-02 Weight and Normal Force</vt:lpstr>
      <vt:lpstr>2-02 Weight and Normal Force</vt:lpstr>
      <vt:lpstr>2-02 Weight and Normal Force</vt:lpstr>
      <vt:lpstr>2-03 Friction</vt:lpstr>
      <vt:lpstr>2-03 Friction</vt:lpstr>
      <vt:lpstr>2-03 Friction</vt:lpstr>
      <vt:lpstr>2-03 Friction</vt:lpstr>
      <vt:lpstr>2-03 Friction</vt:lpstr>
      <vt:lpstr>2-03 Friction</vt:lpstr>
      <vt:lpstr>2-03 Friction</vt:lpstr>
      <vt:lpstr>2-03 Friction</vt:lpstr>
      <vt:lpstr>2-04 Tension, Hooke's Law, and Equilibrium</vt:lpstr>
      <vt:lpstr>2-04 Tension, Hooke's Law, and Equilibrium</vt:lpstr>
      <vt:lpstr>2-04 Tension, Hooke's Law, and Equilibrium</vt:lpstr>
      <vt:lpstr>2-04 Tension, Hooke's Law, and Equilibrium</vt:lpstr>
      <vt:lpstr>2-04 Tension, Hooke's Law, and Equilibrium</vt:lpstr>
      <vt:lpstr>2-04 Tension, Hooke's Law, and Equilibrium</vt:lpstr>
      <vt:lpstr>2-04 Tension, Hooke's Law, and Equilibrium</vt:lpstr>
      <vt:lpstr>2-04 Tension, Hooke's Law, and Equilibrium</vt:lpstr>
      <vt:lpstr>2-04 Tension, Hooke's Law, and Equilibrium</vt:lpstr>
      <vt:lpstr>2-05 Nonequilibrium and Fundamental Forces</vt:lpstr>
      <vt:lpstr>2-05 Nonequilibrium and Fundamental Forces</vt:lpstr>
      <vt:lpstr>2-05 Nonequilibrium and Fundamental Forces</vt:lpstr>
      <vt:lpstr>2-05 Nonequilibrium and Fundamental Forces</vt:lpstr>
      <vt:lpstr>2-05 Nonequilibrium and Fundamental Forces</vt:lpstr>
      <vt:lpstr>2-05 Nonequilibrium and Fundamental Forces</vt:lpstr>
      <vt:lpstr>2-05 Nonequilibrium and Fundamental Forces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32</cp:revision>
  <dcterms:created xsi:type="dcterms:W3CDTF">2023-01-23T14:46:02Z</dcterms:created>
  <dcterms:modified xsi:type="dcterms:W3CDTF">2024-07-31T12:51:13Z</dcterms:modified>
</cp:coreProperties>
</file>